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Consolas" panose="020B0609020204030204" pitchFamily="49" charset="0"/>
      <p:regular r:id="rId14"/>
      <p:bold r:id="rId15"/>
      <p:italic r:id="rId16"/>
      <p:boldItalic r:id="rId17"/>
    </p:embeddedFont>
    <p:embeddedFont>
      <p:font typeface="Kanit" panose="020B0604020202020204" charset="-34"/>
      <p:regular r:id="rId18"/>
    </p:embeddedFont>
    <p:embeddedFont>
      <p:font typeface="Martel Sans Ligh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5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7.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svg"/><Relationship Id="rId5" Type="http://schemas.openxmlformats.org/officeDocument/2006/relationships/image" Target="../media/image13.svg"/><Relationship Id="rId4" Type="http://schemas.openxmlformats.org/officeDocument/2006/relationships/image" Target="../media/image12.sv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174325"/>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HTML Architecture: Layouts &amp; Media</a:t>
            </a:r>
            <a:endParaRPr lang="en-US" sz="3850" dirty="0"/>
          </a:p>
        </p:txBody>
      </p:sp>
      <p:sp>
        <p:nvSpPr>
          <p:cNvPr id="4" name="Text 1"/>
          <p:cNvSpPr/>
          <p:nvPr/>
        </p:nvSpPr>
        <p:spPr>
          <a:xfrm>
            <a:off x="837724" y="4720233"/>
            <a:ext cx="7468553" cy="335042"/>
          </a:xfrm>
          <a:prstGeom prst="rect">
            <a:avLst/>
          </a:prstGeom>
          <a:noFill/>
          <a:ln/>
        </p:spPr>
        <p:txBody>
          <a:bodyPr wrap="none" lIns="0" tIns="0" rIns="0" bIns="0" rtlCol="0" anchor="t"/>
          <a:lstStyle/>
          <a:p>
            <a:pPr marL="0" indent="0" algn="l">
              <a:lnSpc>
                <a:spcPts val="260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112073" y="679966"/>
            <a:ext cx="1224201" cy="293965"/>
          </a:xfrm>
          <a:prstGeom prst="roundRect">
            <a:avLst>
              <a:gd name="adj" fmla="val 6386"/>
            </a:avLst>
          </a:prstGeom>
          <a:solidFill>
            <a:srgbClr val="4C0107"/>
          </a:solidFill>
          <a:ln/>
        </p:spPr>
      </p:sp>
      <p:sp>
        <p:nvSpPr>
          <p:cNvPr id="4" name="Text 1"/>
          <p:cNvSpPr/>
          <p:nvPr/>
        </p:nvSpPr>
        <p:spPr>
          <a:xfrm>
            <a:off x="6205895" y="726877"/>
            <a:ext cx="1036558" cy="200144"/>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Martel Sans Light" pitchFamily="34" charset="0"/>
                <a:ea typeface="Martel Sans Light" pitchFamily="34" charset="-122"/>
                <a:cs typeface="Martel Sans Light" pitchFamily="34" charset="-120"/>
              </a:rPr>
              <a:t>CORE CONCEPTS</a:t>
            </a:r>
            <a:endParaRPr lang="en-US" sz="950" dirty="0"/>
          </a:p>
        </p:txBody>
      </p:sp>
      <p:sp>
        <p:nvSpPr>
          <p:cNvPr id="5" name="Text 2"/>
          <p:cNvSpPr/>
          <p:nvPr/>
        </p:nvSpPr>
        <p:spPr>
          <a:xfrm>
            <a:off x="6112073" y="1036439"/>
            <a:ext cx="5240417" cy="368022"/>
          </a:xfrm>
          <a:prstGeom prst="rect">
            <a:avLst/>
          </a:prstGeom>
          <a:noFill/>
          <a:ln/>
        </p:spPr>
        <p:txBody>
          <a:bodyPr wrap="none" lIns="0" tIns="0" rIns="0" bIns="0" rtlCol="0" anchor="t"/>
          <a:lstStyle/>
          <a:p>
            <a:pPr marL="0" indent="0" algn="l">
              <a:lnSpc>
                <a:spcPts val="2850"/>
              </a:lnSpc>
              <a:buNone/>
            </a:pPr>
            <a:r>
              <a:rPr lang="en-US" sz="2300" dirty="0">
                <a:solidFill>
                  <a:srgbClr val="FFFFFF"/>
                </a:solidFill>
                <a:latin typeface="Kanit" pitchFamily="34" charset="0"/>
                <a:ea typeface="Kanit" pitchFamily="34" charset="-122"/>
                <a:cs typeface="Kanit" pitchFamily="34" charset="-120"/>
              </a:rPr>
              <a:t>Understanding Block vs. Inline Elements</a:t>
            </a:r>
            <a:endParaRPr lang="en-US" sz="2300" dirty="0"/>
          </a:p>
        </p:txBody>
      </p:sp>
      <p:sp>
        <p:nvSpPr>
          <p:cNvPr id="6" name="Shape 3"/>
          <p:cNvSpPr/>
          <p:nvPr/>
        </p:nvSpPr>
        <p:spPr>
          <a:xfrm>
            <a:off x="6112073" y="1639014"/>
            <a:ext cx="22860" cy="5910620"/>
          </a:xfrm>
          <a:prstGeom prst="roundRect">
            <a:avLst>
              <a:gd name="adj" fmla="val 102652"/>
            </a:avLst>
          </a:prstGeom>
          <a:solidFill>
            <a:srgbClr val="48446D"/>
          </a:solidFill>
          <a:ln/>
        </p:spPr>
      </p:sp>
      <p:sp>
        <p:nvSpPr>
          <p:cNvPr id="7" name="Shape 4"/>
          <p:cNvSpPr/>
          <p:nvPr/>
        </p:nvSpPr>
        <p:spPr>
          <a:xfrm>
            <a:off x="6134933" y="1639014"/>
            <a:ext cx="7892653" cy="2798921"/>
          </a:xfrm>
          <a:prstGeom prst="rect">
            <a:avLst/>
          </a:prstGeom>
          <a:solidFill>
            <a:srgbClr val="2F2B54"/>
          </a:solidFill>
          <a:ln/>
        </p:spPr>
      </p:sp>
      <p:sp>
        <p:nvSpPr>
          <p:cNvPr id="8" name="Text 5"/>
          <p:cNvSpPr/>
          <p:nvPr/>
        </p:nvSpPr>
        <p:spPr>
          <a:xfrm>
            <a:off x="6291263" y="1795343"/>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Block-Level Elements</a:t>
            </a:r>
            <a:endParaRPr lang="en-US" sz="1400" dirty="0"/>
          </a:p>
        </p:txBody>
      </p:sp>
      <p:sp>
        <p:nvSpPr>
          <p:cNvPr id="9" name="Text 6"/>
          <p:cNvSpPr/>
          <p:nvPr/>
        </p:nvSpPr>
        <p:spPr>
          <a:xfrm>
            <a:off x="6291263" y="2119193"/>
            <a:ext cx="7579995" cy="750808"/>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Block-level elements always start on a new line and take up the full available width. They are commonly used for major structural components like paragraphs, headings, and divisions. Think of them as stacking bricks, one on top of the other.</a:t>
            </a:r>
            <a:endParaRPr lang="en-US" sz="1200" dirty="0"/>
          </a:p>
        </p:txBody>
      </p:sp>
      <p:sp>
        <p:nvSpPr>
          <p:cNvPr id="10" name="Shape 7"/>
          <p:cNvSpPr/>
          <p:nvPr/>
        </p:nvSpPr>
        <p:spPr>
          <a:xfrm>
            <a:off x="6291263" y="3045976"/>
            <a:ext cx="7579995" cy="1235631"/>
          </a:xfrm>
          <a:prstGeom prst="roundRect">
            <a:avLst>
              <a:gd name="adj" fmla="val 1899"/>
            </a:avLst>
          </a:prstGeom>
          <a:solidFill>
            <a:srgbClr val="1D1942"/>
          </a:solidFill>
          <a:ln/>
        </p:spPr>
      </p:sp>
      <p:sp>
        <p:nvSpPr>
          <p:cNvPr id="11" name="Shape 8"/>
          <p:cNvSpPr/>
          <p:nvPr/>
        </p:nvSpPr>
        <p:spPr>
          <a:xfrm>
            <a:off x="6283523" y="3045976"/>
            <a:ext cx="7595473" cy="1235631"/>
          </a:xfrm>
          <a:prstGeom prst="roundRect">
            <a:avLst>
              <a:gd name="adj" fmla="val 1899"/>
            </a:avLst>
          </a:prstGeom>
          <a:solidFill>
            <a:srgbClr val="1D1942"/>
          </a:solidFill>
          <a:ln/>
        </p:spPr>
      </p:sp>
      <p:sp>
        <p:nvSpPr>
          <p:cNvPr id="12" name="Text 9"/>
          <p:cNvSpPr/>
          <p:nvPr/>
        </p:nvSpPr>
        <p:spPr>
          <a:xfrm>
            <a:off x="6439853" y="3163253"/>
            <a:ext cx="7282815" cy="1001078"/>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highlight>
                  <a:srgbClr val="1D1942"/>
                </a:highlight>
                <a:latin typeface="Consolas Light" pitchFamily="34" charset="0"/>
                <a:ea typeface="Consolas Light" pitchFamily="34" charset="-122"/>
                <a:cs typeface="Consolas Light" pitchFamily="34" charset="-120"/>
              </a:rPr>
              <a:t>&lt;h1&gt;A Block Heading&lt;/h1&gt;
&lt;p&gt;A block paragraph.&lt;/p&gt;
&lt;div&gt;A block container.&lt;/div&gt;
</a:t>
            </a:r>
            <a:endParaRPr lang="en-US" sz="1200" dirty="0"/>
          </a:p>
        </p:txBody>
      </p:sp>
      <p:sp>
        <p:nvSpPr>
          <p:cNvPr id="13" name="Shape 10"/>
          <p:cNvSpPr/>
          <p:nvPr/>
        </p:nvSpPr>
        <p:spPr>
          <a:xfrm>
            <a:off x="6134933" y="4750713"/>
            <a:ext cx="7892653" cy="2798921"/>
          </a:xfrm>
          <a:prstGeom prst="rect">
            <a:avLst/>
          </a:prstGeom>
          <a:solidFill>
            <a:srgbClr val="2F2B54"/>
          </a:solidFill>
          <a:ln/>
        </p:spPr>
      </p:sp>
      <p:sp>
        <p:nvSpPr>
          <p:cNvPr id="14" name="Text 11"/>
          <p:cNvSpPr/>
          <p:nvPr/>
        </p:nvSpPr>
        <p:spPr>
          <a:xfrm>
            <a:off x="6291263" y="4907042"/>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Inline Elements</a:t>
            </a:r>
            <a:endParaRPr lang="en-US" sz="1400" dirty="0"/>
          </a:p>
        </p:txBody>
      </p:sp>
      <p:sp>
        <p:nvSpPr>
          <p:cNvPr id="15" name="Text 12"/>
          <p:cNvSpPr/>
          <p:nvPr/>
        </p:nvSpPr>
        <p:spPr>
          <a:xfrm>
            <a:off x="6291263" y="5230892"/>
            <a:ext cx="7579995" cy="750808"/>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Inline elements do not start on a new line and only take up as much width as necessary. They are typically used for smaller content within a block-level element, such as text formatting or links. They sit side-by-side within the flow of text.</a:t>
            </a:r>
            <a:endParaRPr lang="en-US" sz="1200" dirty="0"/>
          </a:p>
        </p:txBody>
      </p:sp>
      <p:sp>
        <p:nvSpPr>
          <p:cNvPr id="16" name="Shape 13"/>
          <p:cNvSpPr/>
          <p:nvPr/>
        </p:nvSpPr>
        <p:spPr>
          <a:xfrm>
            <a:off x="6291263" y="6157674"/>
            <a:ext cx="7579995" cy="1235631"/>
          </a:xfrm>
          <a:prstGeom prst="roundRect">
            <a:avLst>
              <a:gd name="adj" fmla="val 1899"/>
            </a:avLst>
          </a:prstGeom>
          <a:solidFill>
            <a:srgbClr val="1D1942"/>
          </a:solidFill>
          <a:ln/>
        </p:spPr>
      </p:sp>
      <p:sp>
        <p:nvSpPr>
          <p:cNvPr id="17" name="Shape 14"/>
          <p:cNvSpPr/>
          <p:nvPr/>
        </p:nvSpPr>
        <p:spPr>
          <a:xfrm>
            <a:off x="6283523" y="6157674"/>
            <a:ext cx="7595473" cy="1235631"/>
          </a:xfrm>
          <a:prstGeom prst="roundRect">
            <a:avLst>
              <a:gd name="adj" fmla="val 1899"/>
            </a:avLst>
          </a:prstGeom>
          <a:solidFill>
            <a:srgbClr val="1D1942"/>
          </a:solidFill>
          <a:ln/>
        </p:spPr>
      </p:sp>
      <p:sp>
        <p:nvSpPr>
          <p:cNvPr id="18" name="Text 15"/>
          <p:cNvSpPr/>
          <p:nvPr/>
        </p:nvSpPr>
        <p:spPr>
          <a:xfrm>
            <a:off x="6439853" y="6274951"/>
            <a:ext cx="7282815" cy="1001078"/>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highlight>
                  <a:srgbClr val="1D1942"/>
                </a:highlight>
                <a:latin typeface="Consolas Light" pitchFamily="34" charset="0"/>
                <a:ea typeface="Consolas Light" pitchFamily="34" charset="-122"/>
                <a:cs typeface="Consolas Light" pitchFamily="34" charset="-120"/>
              </a:rPr>
              <a:t>&lt;span&gt;Inline Text&lt;/span&gt;
&lt;a href="#"&gt;Inline Link&lt;/a&gt;
&lt;b&gt;Bold Text&lt;/b&gt;
</a:t>
            </a:r>
            <a:endParaRPr lang="en-US" sz="1200" dirty="0"/>
          </a:p>
        </p:txBody>
      </p:sp>
      <p:pic>
        <p:nvPicPr>
          <p:cNvPr id="20" name="Picture 19">
            <a:extLst>
              <a:ext uri="{FF2B5EF4-FFF2-40B4-BE49-F238E27FC236}">
                <a16:creationId xmlns:a16="http://schemas.microsoft.com/office/drawing/2014/main" id="{A021D3DC-083D-4E7C-A8A9-94B33C32E5DE}"/>
              </a:ext>
            </a:extLst>
          </p:cNvPr>
          <p:cNvPicPr>
            <a:picLocks noChangeAspect="1"/>
          </p:cNvPicPr>
          <p:nvPr/>
        </p:nvPicPr>
        <p:blipFill>
          <a:blip r:embed="rId4"/>
          <a:stretch>
            <a:fillRect/>
          </a:stretch>
        </p:blipFill>
        <p:spPr>
          <a:xfrm>
            <a:off x="12745209" y="7725608"/>
            <a:ext cx="1771897" cy="4096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862024" y="456009"/>
            <a:ext cx="779145" cy="245983"/>
          </a:xfrm>
          <a:prstGeom prst="roundRect">
            <a:avLst>
              <a:gd name="adj" fmla="val 6386"/>
            </a:avLst>
          </a:prstGeom>
          <a:solidFill>
            <a:srgbClr val="4C0107"/>
          </a:solidFill>
          <a:ln/>
        </p:spPr>
      </p:sp>
      <p:sp>
        <p:nvSpPr>
          <p:cNvPr id="3" name="Text 1"/>
          <p:cNvSpPr/>
          <p:nvPr/>
        </p:nvSpPr>
        <p:spPr>
          <a:xfrm>
            <a:off x="2940487" y="495181"/>
            <a:ext cx="622221" cy="16764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STRUCTURE</a:t>
            </a:r>
            <a:endParaRPr lang="en-US" sz="800" dirty="0"/>
          </a:p>
        </p:txBody>
      </p:sp>
      <p:sp>
        <p:nvSpPr>
          <p:cNvPr id="4" name="Text 2"/>
          <p:cNvSpPr/>
          <p:nvPr/>
        </p:nvSpPr>
        <p:spPr>
          <a:xfrm>
            <a:off x="2862024" y="754261"/>
            <a:ext cx="5514737" cy="32325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Kanit" pitchFamily="34" charset="0"/>
                <a:ea typeface="Kanit" pitchFamily="34" charset="-122"/>
                <a:cs typeface="Kanit" pitchFamily="34" charset="-120"/>
              </a:rPr>
              <a:t>The Power of Containers: </a:t>
            </a:r>
            <a:r>
              <a:rPr lang="en-US" sz="1900" dirty="0">
                <a:solidFill>
                  <a:srgbClr val="D9E1FF"/>
                </a:solidFill>
                <a:highlight>
                  <a:srgbClr val="1D1942"/>
                </a:highlight>
                <a:latin typeface="Consolas" pitchFamily="34" charset="0"/>
                <a:ea typeface="Consolas" pitchFamily="34" charset="-122"/>
                <a:cs typeface="Consolas" pitchFamily="34" charset="-120"/>
              </a:rPr>
              <a:t>&lt;div&gt;</a:t>
            </a:r>
            <a:r>
              <a:rPr lang="en-US" sz="1900" dirty="0">
                <a:solidFill>
                  <a:srgbClr val="FFFFFF"/>
                </a:solidFill>
                <a:latin typeface="Kanit" pitchFamily="34" charset="0"/>
                <a:ea typeface="Kanit" pitchFamily="34" charset="-122"/>
                <a:cs typeface="Kanit" pitchFamily="34" charset="-120"/>
              </a:rPr>
              <a:t> and Semantic Tags</a:t>
            </a:r>
            <a:endParaRPr lang="en-US" sz="1900" dirty="0"/>
          </a:p>
        </p:txBody>
      </p:sp>
      <p:sp>
        <p:nvSpPr>
          <p:cNvPr id="5" name="Text 3"/>
          <p:cNvSpPr/>
          <p:nvPr/>
        </p:nvSpPr>
        <p:spPr>
          <a:xfrm>
            <a:off x="2862024" y="1273850"/>
            <a:ext cx="8906351" cy="44196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Containers are essential for organizing and styling your web content. While </a:t>
            </a:r>
            <a:r>
              <a:rPr lang="en-US" sz="1000" dirty="0">
                <a:solidFill>
                  <a:srgbClr val="D9E1FF"/>
                </a:solidFill>
                <a:highlight>
                  <a:srgbClr val="1D1942"/>
                </a:highlight>
                <a:latin typeface="Consolas" pitchFamily="34" charset="0"/>
                <a:ea typeface="Consolas" pitchFamily="34" charset="-122"/>
                <a:cs typeface="Consolas" pitchFamily="34" charset="-120"/>
              </a:rPr>
              <a:t>&lt;div&gt;</a:t>
            </a:r>
            <a:r>
              <a:rPr lang="en-US" sz="1000" dirty="0">
                <a:solidFill>
                  <a:srgbClr val="D9E1FF"/>
                </a:solidFill>
                <a:latin typeface="Martel Sans Light" pitchFamily="34" charset="0"/>
                <a:ea typeface="Martel Sans Light" pitchFamily="34" charset="-122"/>
                <a:cs typeface="Martel Sans Light" pitchFamily="34" charset="-120"/>
              </a:rPr>
              <a:t> is a generic container, HTML5 introduced semantic tags to provide more meaning and improve accessibility and SEO.</a:t>
            </a:r>
            <a:endParaRPr lang="en-US" sz="1000" dirty="0"/>
          </a:p>
        </p:txBody>
      </p:sp>
      <p:sp>
        <p:nvSpPr>
          <p:cNvPr id="6" name="Shape 4"/>
          <p:cNvSpPr/>
          <p:nvPr/>
        </p:nvSpPr>
        <p:spPr>
          <a:xfrm>
            <a:off x="2862024" y="1862971"/>
            <a:ext cx="4387691" cy="2796540"/>
          </a:xfrm>
          <a:prstGeom prst="roundRect">
            <a:avLst>
              <a:gd name="adj" fmla="val 702"/>
            </a:avLst>
          </a:prstGeom>
          <a:solidFill>
            <a:srgbClr val="100C35"/>
          </a:solidFill>
          <a:ln w="15240">
            <a:solidFill>
              <a:srgbClr val="48446D"/>
            </a:solidFill>
            <a:prstDash val="solid"/>
          </a:ln>
        </p:spPr>
      </p:sp>
      <p:sp>
        <p:nvSpPr>
          <p:cNvPr id="7" name="Shape 5"/>
          <p:cNvSpPr/>
          <p:nvPr/>
        </p:nvSpPr>
        <p:spPr>
          <a:xfrm>
            <a:off x="2877264" y="1878211"/>
            <a:ext cx="4357211" cy="392668"/>
          </a:xfrm>
          <a:prstGeom prst="roundRect">
            <a:avLst>
              <a:gd name="adj" fmla="val 343"/>
            </a:avLst>
          </a:prstGeom>
          <a:solidFill>
            <a:srgbClr val="2F2B54"/>
          </a:solidFill>
          <a:ln/>
        </p:spPr>
      </p:sp>
      <p:sp>
        <p:nvSpPr>
          <p:cNvPr id="8" name="Text 6"/>
          <p:cNvSpPr/>
          <p:nvPr/>
        </p:nvSpPr>
        <p:spPr>
          <a:xfrm>
            <a:off x="4957643" y="1951792"/>
            <a:ext cx="196334" cy="24538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Kanit" pitchFamily="34" charset="0"/>
                <a:ea typeface="Kanit" pitchFamily="34" charset="-122"/>
                <a:cs typeface="Kanit" pitchFamily="34" charset="-120"/>
              </a:rPr>
              <a:t>1</a:t>
            </a:r>
            <a:endParaRPr lang="en-US" sz="1500" dirty="0"/>
          </a:p>
        </p:txBody>
      </p:sp>
      <p:sp>
        <p:nvSpPr>
          <p:cNvPr id="9" name="Text 7"/>
          <p:cNvSpPr/>
          <p:nvPr/>
        </p:nvSpPr>
        <p:spPr>
          <a:xfrm>
            <a:off x="3008114" y="2401729"/>
            <a:ext cx="1979533" cy="200144"/>
          </a:xfrm>
          <a:prstGeom prst="rect">
            <a:avLst/>
          </a:prstGeom>
          <a:noFill/>
          <a:ln/>
        </p:spPr>
        <p:txBody>
          <a:bodyPr wrap="none" lIns="0" tIns="0" rIns="0" bIns="0" rtlCol="0" anchor="t"/>
          <a:lstStyle/>
          <a:p>
            <a:pPr marL="0" indent="0" algn="l">
              <a:lnSpc>
                <a:spcPts val="1500"/>
              </a:lnSpc>
              <a:buNone/>
            </a:pPr>
            <a:r>
              <a:rPr lang="en-US" sz="1200" dirty="0">
                <a:solidFill>
                  <a:srgbClr val="D9E1FF"/>
                </a:solidFill>
                <a:highlight>
                  <a:srgbClr val="1D1942"/>
                </a:highlight>
                <a:latin typeface="Consolas" pitchFamily="34" charset="0"/>
                <a:ea typeface="Consolas" pitchFamily="34" charset="-122"/>
                <a:cs typeface="Consolas" pitchFamily="34" charset="-120"/>
              </a:rPr>
              <a:t>&lt;div&gt;</a:t>
            </a:r>
            <a:r>
              <a:rPr lang="en-US" sz="1200" dirty="0">
                <a:solidFill>
                  <a:srgbClr val="D9E1FF"/>
                </a:solidFill>
                <a:latin typeface="Kanit" pitchFamily="34" charset="0"/>
                <a:ea typeface="Kanit" pitchFamily="34" charset="-122"/>
                <a:cs typeface="Kanit" pitchFamily="34" charset="-120"/>
              </a:rPr>
              <a:t>: The Generic Container</a:t>
            </a:r>
            <a:endParaRPr lang="en-US" sz="1200" dirty="0"/>
          </a:p>
        </p:txBody>
      </p:sp>
      <p:sp>
        <p:nvSpPr>
          <p:cNvPr id="10" name="Text 8"/>
          <p:cNvSpPr/>
          <p:nvPr/>
        </p:nvSpPr>
        <p:spPr>
          <a:xfrm>
            <a:off x="3008114" y="2680335"/>
            <a:ext cx="4095512" cy="65151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The </a:t>
            </a:r>
            <a:r>
              <a:rPr lang="en-US" sz="1000" dirty="0">
                <a:solidFill>
                  <a:srgbClr val="D9E1FF"/>
                </a:solidFill>
                <a:highlight>
                  <a:srgbClr val="1D1942"/>
                </a:highlight>
                <a:latin typeface="Consolas" pitchFamily="34" charset="0"/>
                <a:ea typeface="Consolas" pitchFamily="34" charset="-122"/>
                <a:cs typeface="Consolas" pitchFamily="34" charset="-120"/>
              </a:rPr>
              <a:t>&lt;div&gt;</a:t>
            </a:r>
            <a:r>
              <a:rPr lang="en-US" sz="1000" dirty="0">
                <a:solidFill>
                  <a:srgbClr val="D9E1FF"/>
                </a:solidFill>
                <a:latin typeface="Martel Sans Light" pitchFamily="34" charset="0"/>
                <a:ea typeface="Martel Sans Light" pitchFamily="34" charset="-122"/>
                <a:cs typeface="Martel Sans Light" pitchFamily="34" charset="-120"/>
              </a:rPr>
              <a:t> element is a block-level container used for grouping content. It has no semantic meaning on its own but is invaluable for applying CSS styles to sections of a document.</a:t>
            </a:r>
            <a:endParaRPr lang="en-US" sz="1000" dirty="0"/>
          </a:p>
        </p:txBody>
      </p:sp>
      <p:sp>
        <p:nvSpPr>
          <p:cNvPr id="11" name="Shape 9"/>
          <p:cNvSpPr/>
          <p:nvPr/>
        </p:nvSpPr>
        <p:spPr>
          <a:xfrm>
            <a:off x="3008114" y="3479006"/>
            <a:ext cx="4095512" cy="1034415"/>
          </a:xfrm>
          <a:prstGeom prst="roundRect">
            <a:avLst>
              <a:gd name="adj" fmla="val 1898"/>
            </a:avLst>
          </a:prstGeom>
          <a:solidFill>
            <a:srgbClr val="1D1942"/>
          </a:solidFill>
          <a:ln/>
        </p:spPr>
      </p:sp>
      <p:sp>
        <p:nvSpPr>
          <p:cNvPr id="12" name="Shape 10"/>
          <p:cNvSpPr/>
          <p:nvPr/>
        </p:nvSpPr>
        <p:spPr>
          <a:xfrm>
            <a:off x="3001685" y="3479006"/>
            <a:ext cx="4108371" cy="1034415"/>
          </a:xfrm>
          <a:prstGeom prst="roundRect">
            <a:avLst>
              <a:gd name="adj" fmla="val 1898"/>
            </a:avLst>
          </a:prstGeom>
          <a:solidFill>
            <a:srgbClr val="1D1942"/>
          </a:solidFill>
          <a:ln/>
        </p:spPr>
      </p:sp>
      <p:sp>
        <p:nvSpPr>
          <p:cNvPr id="13" name="Text 11"/>
          <p:cNvSpPr/>
          <p:nvPr/>
        </p:nvSpPr>
        <p:spPr>
          <a:xfrm>
            <a:off x="3132534" y="3577114"/>
            <a:ext cx="3846671" cy="83820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&lt;div class="wrapper"&gt;
  &lt;p&gt;Content goes here.&lt;/p&gt;
&lt;/div&gt;
</a:t>
            </a:r>
            <a:endParaRPr lang="en-US" sz="1000" dirty="0"/>
          </a:p>
        </p:txBody>
      </p:sp>
      <p:sp>
        <p:nvSpPr>
          <p:cNvPr id="14" name="Shape 12"/>
          <p:cNvSpPr/>
          <p:nvPr/>
        </p:nvSpPr>
        <p:spPr>
          <a:xfrm>
            <a:off x="7380565" y="1862971"/>
            <a:ext cx="4387810" cy="2796540"/>
          </a:xfrm>
          <a:prstGeom prst="roundRect">
            <a:avLst>
              <a:gd name="adj" fmla="val 702"/>
            </a:avLst>
          </a:prstGeom>
          <a:solidFill>
            <a:srgbClr val="100C35"/>
          </a:solidFill>
          <a:ln w="15240">
            <a:solidFill>
              <a:srgbClr val="48446D"/>
            </a:solidFill>
            <a:prstDash val="solid"/>
          </a:ln>
        </p:spPr>
      </p:sp>
      <p:sp>
        <p:nvSpPr>
          <p:cNvPr id="15" name="Shape 13"/>
          <p:cNvSpPr/>
          <p:nvPr/>
        </p:nvSpPr>
        <p:spPr>
          <a:xfrm>
            <a:off x="7395805" y="1878211"/>
            <a:ext cx="4357330" cy="392668"/>
          </a:xfrm>
          <a:prstGeom prst="roundRect">
            <a:avLst>
              <a:gd name="adj" fmla="val 343"/>
            </a:avLst>
          </a:prstGeom>
          <a:solidFill>
            <a:srgbClr val="2F2B54"/>
          </a:solidFill>
          <a:ln/>
        </p:spPr>
      </p:sp>
      <p:sp>
        <p:nvSpPr>
          <p:cNvPr id="16" name="Text 14"/>
          <p:cNvSpPr/>
          <p:nvPr/>
        </p:nvSpPr>
        <p:spPr>
          <a:xfrm>
            <a:off x="9476303" y="1951792"/>
            <a:ext cx="196334" cy="24538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Kanit" pitchFamily="34" charset="0"/>
                <a:ea typeface="Kanit" pitchFamily="34" charset="-122"/>
                <a:cs typeface="Kanit" pitchFamily="34" charset="-120"/>
              </a:rPr>
              <a:t>2</a:t>
            </a:r>
            <a:endParaRPr lang="en-US" sz="1500" dirty="0"/>
          </a:p>
        </p:txBody>
      </p:sp>
      <p:sp>
        <p:nvSpPr>
          <p:cNvPr id="17" name="Text 15"/>
          <p:cNvSpPr/>
          <p:nvPr/>
        </p:nvSpPr>
        <p:spPr>
          <a:xfrm>
            <a:off x="7526655" y="2401729"/>
            <a:ext cx="1974056" cy="200144"/>
          </a:xfrm>
          <a:prstGeom prst="rect">
            <a:avLst/>
          </a:prstGeom>
          <a:noFill/>
          <a:ln/>
        </p:spPr>
        <p:txBody>
          <a:bodyPr wrap="none" lIns="0" tIns="0" rIns="0" bIns="0" rtlCol="0" anchor="t"/>
          <a:lstStyle/>
          <a:p>
            <a:pPr marL="0" indent="0" algn="l">
              <a:lnSpc>
                <a:spcPts val="1500"/>
              </a:lnSpc>
              <a:buNone/>
            </a:pPr>
            <a:r>
              <a:rPr lang="en-US" sz="1200" dirty="0">
                <a:solidFill>
                  <a:srgbClr val="D9E1FF"/>
                </a:solidFill>
                <a:highlight>
                  <a:srgbClr val="1D1942"/>
                </a:highlight>
                <a:latin typeface="Consolas" pitchFamily="34" charset="0"/>
                <a:ea typeface="Consolas" pitchFamily="34" charset="-122"/>
                <a:cs typeface="Consolas" pitchFamily="34" charset="-120"/>
              </a:rPr>
              <a:t>&lt;header&gt;</a:t>
            </a:r>
            <a:r>
              <a:rPr lang="en-US" sz="1200" dirty="0">
                <a:solidFill>
                  <a:srgbClr val="D9E1FF"/>
                </a:solidFill>
                <a:latin typeface="Kanit" pitchFamily="34" charset="0"/>
                <a:ea typeface="Kanit" pitchFamily="34" charset="-122"/>
                <a:cs typeface="Kanit" pitchFamily="34" charset="-120"/>
              </a:rPr>
              <a:t>: Page Introduction</a:t>
            </a:r>
            <a:endParaRPr lang="en-US" sz="1200" dirty="0"/>
          </a:p>
        </p:txBody>
      </p:sp>
      <p:sp>
        <p:nvSpPr>
          <p:cNvPr id="18" name="Text 16"/>
          <p:cNvSpPr/>
          <p:nvPr/>
        </p:nvSpPr>
        <p:spPr>
          <a:xfrm>
            <a:off x="7526655" y="2680335"/>
            <a:ext cx="4095631" cy="41910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Represents introductory content, typically containing navigation links, logos, and search forms for the entire page or a section.</a:t>
            </a:r>
            <a:endParaRPr lang="en-US" sz="1000" dirty="0"/>
          </a:p>
        </p:txBody>
      </p:sp>
      <p:sp>
        <p:nvSpPr>
          <p:cNvPr id="19" name="Shape 17"/>
          <p:cNvSpPr/>
          <p:nvPr/>
        </p:nvSpPr>
        <p:spPr>
          <a:xfrm>
            <a:off x="7526655" y="3246596"/>
            <a:ext cx="4095631" cy="1243965"/>
          </a:xfrm>
          <a:prstGeom prst="roundRect">
            <a:avLst>
              <a:gd name="adj" fmla="val 1579"/>
            </a:avLst>
          </a:prstGeom>
          <a:solidFill>
            <a:srgbClr val="1D1942"/>
          </a:solidFill>
          <a:ln/>
        </p:spPr>
      </p:sp>
      <p:sp>
        <p:nvSpPr>
          <p:cNvPr id="20" name="Shape 18"/>
          <p:cNvSpPr/>
          <p:nvPr/>
        </p:nvSpPr>
        <p:spPr>
          <a:xfrm>
            <a:off x="7520226" y="3246596"/>
            <a:ext cx="4108490" cy="1243965"/>
          </a:xfrm>
          <a:prstGeom prst="roundRect">
            <a:avLst>
              <a:gd name="adj" fmla="val 1579"/>
            </a:avLst>
          </a:prstGeom>
          <a:solidFill>
            <a:srgbClr val="1D1942"/>
          </a:solidFill>
          <a:ln/>
        </p:spPr>
      </p:sp>
      <p:sp>
        <p:nvSpPr>
          <p:cNvPr id="21" name="Text 19"/>
          <p:cNvSpPr/>
          <p:nvPr/>
        </p:nvSpPr>
        <p:spPr>
          <a:xfrm>
            <a:off x="7651075" y="3344704"/>
            <a:ext cx="3846790" cy="104775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&lt;header&gt;
  &lt;h1&gt;My Website&lt;/h1&gt;
  &lt;nav&gt;...&lt;/nav&gt;
&lt;/header&gt;
</a:t>
            </a:r>
            <a:endParaRPr lang="en-US" sz="1000" dirty="0"/>
          </a:p>
        </p:txBody>
      </p:sp>
      <p:sp>
        <p:nvSpPr>
          <p:cNvPr id="22" name="Shape 20"/>
          <p:cNvSpPr/>
          <p:nvPr/>
        </p:nvSpPr>
        <p:spPr>
          <a:xfrm>
            <a:off x="2862024" y="4790361"/>
            <a:ext cx="4387691" cy="2983230"/>
          </a:xfrm>
          <a:prstGeom prst="roundRect">
            <a:avLst>
              <a:gd name="adj" fmla="val 658"/>
            </a:avLst>
          </a:prstGeom>
          <a:solidFill>
            <a:srgbClr val="100C35"/>
          </a:solidFill>
          <a:ln w="15240">
            <a:solidFill>
              <a:srgbClr val="48446D"/>
            </a:solidFill>
            <a:prstDash val="solid"/>
          </a:ln>
        </p:spPr>
      </p:sp>
      <p:sp>
        <p:nvSpPr>
          <p:cNvPr id="23" name="Shape 21"/>
          <p:cNvSpPr/>
          <p:nvPr/>
        </p:nvSpPr>
        <p:spPr>
          <a:xfrm>
            <a:off x="2877264" y="4805601"/>
            <a:ext cx="4357211" cy="392668"/>
          </a:xfrm>
          <a:prstGeom prst="roundRect">
            <a:avLst>
              <a:gd name="adj" fmla="val 343"/>
            </a:avLst>
          </a:prstGeom>
          <a:solidFill>
            <a:srgbClr val="2F2B54"/>
          </a:solidFill>
          <a:ln/>
        </p:spPr>
      </p:sp>
      <p:sp>
        <p:nvSpPr>
          <p:cNvPr id="24" name="Text 22"/>
          <p:cNvSpPr/>
          <p:nvPr/>
        </p:nvSpPr>
        <p:spPr>
          <a:xfrm>
            <a:off x="4957643" y="4879181"/>
            <a:ext cx="196334" cy="24538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Kanit" pitchFamily="34" charset="0"/>
                <a:ea typeface="Kanit" pitchFamily="34" charset="-122"/>
                <a:cs typeface="Kanit" pitchFamily="34" charset="-120"/>
              </a:rPr>
              <a:t>3</a:t>
            </a:r>
            <a:endParaRPr lang="en-US" sz="1500" dirty="0"/>
          </a:p>
        </p:txBody>
      </p:sp>
      <p:sp>
        <p:nvSpPr>
          <p:cNvPr id="25" name="Text 23"/>
          <p:cNvSpPr/>
          <p:nvPr/>
        </p:nvSpPr>
        <p:spPr>
          <a:xfrm>
            <a:off x="3008114" y="5329118"/>
            <a:ext cx="2066211" cy="200144"/>
          </a:xfrm>
          <a:prstGeom prst="rect">
            <a:avLst/>
          </a:prstGeom>
          <a:noFill/>
          <a:ln/>
        </p:spPr>
        <p:txBody>
          <a:bodyPr wrap="none" lIns="0" tIns="0" rIns="0" bIns="0" rtlCol="0" anchor="t"/>
          <a:lstStyle/>
          <a:p>
            <a:pPr marL="0" indent="0" algn="l">
              <a:lnSpc>
                <a:spcPts val="1500"/>
              </a:lnSpc>
              <a:buNone/>
            </a:pPr>
            <a:r>
              <a:rPr lang="en-US" sz="1200" dirty="0">
                <a:solidFill>
                  <a:srgbClr val="D9E1FF"/>
                </a:solidFill>
                <a:highlight>
                  <a:srgbClr val="1D1942"/>
                </a:highlight>
                <a:latin typeface="Consolas" pitchFamily="34" charset="0"/>
                <a:ea typeface="Consolas" pitchFamily="34" charset="-122"/>
                <a:cs typeface="Consolas" pitchFamily="34" charset="-120"/>
              </a:rPr>
              <a:t>&lt;section&gt;</a:t>
            </a:r>
            <a:r>
              <a:rPr lang="en-US" sz="1200" dirty="0">
                <a:solidFill>
                  <a:srgbClr val="D9E1FF"/>
                </a:solidFill>
                <a:latin typeface="Kanit" pitchFamily="34" charset="0"/>
                <a:ea typeface="Kanit" pitchFamily="34" charset="-122"/>
                <a:cs typeface="Kanit" pitchFamily="34" charset="-120"/>
              </a:rPr>
              <a:t>: Thematic Grouping</a:t>
            </a:r>
            <a:endParaRPr lang="en-US" sz="1200" dirty="0"/>
          </a:p>
        </p:txBody>
      </p:sp>
      <p:sp>
        <p:nvSpPr>
          <p:cNvPr id="26" name="Text 24"/>
          <p:cNvSpPr/>
          <p:nvPr/>
        </p:nvSpPr>
        <p:spPr>
          <a:xfrm>
            <a:off x="3008114" y="5607725"/>
            <a:ext cx="4095512" cy="62865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A standalone section that groups related content, often with its own heading. It helps break down the page into logical, thematic units.</a:t>
            </a:r>
            <a:endParaRPr lang="en-US" sz="1000" dirty="0"/>
          </a:p>
        </p:txBody>
      </p:sp>
      <p:sp>
        <p:nvSpPr>
          <p:cNvPr id="27" name="Shape 25"/>
          <p:cNvSpPr/>
          <p:nvPr/>
        </p:nvSpPr>
        <p:spPr>
          <a:xfrm>
            <a:off x="3008114" y="6383536"/>
            <a:ext cx="4095512" cy="1243965"/>
          </a:xfrm>
          <a:prstGeom prst="roundRect">
            <a:avLst>
              <a:gd name="adj" fmla="val 1579"/>
            </a:avLst>
          </a:prstGeom>
          <a:solidFill>
            <a:srgbClr val="1D1942"/>
          </a:solidFill>
          <a:ln/>
        </p:spPr>
      </p:sp>
      <p:sp>
        <p:nvSpPr>
          <p:cNvPr id="28" name="Shape 26"/>
          <p:cNvSpPr/>
          <p:nvPr/>
        </p:nvSpPr>
        <p:spPr>
          <a:xfrm>
            <a:off x="3001685" y="6383536"/>
            <a:ext cx="4108371" cy="1243965"/>
          </a:xfrm>
          <a:prstGeom prst="roundRect">
            <a:avLst>
              <a:gd name="adj" fmla="val 1579"/>
            </a:avLst>
          </a:prstGeom>
          <a:solidFill>
            <a:srgbClr val="1D1942"/>
          </a:solidFill>
          <a:ln/>
        </p:spPr>
      </p:sp>
      <p:sp>
        <p:nvSpPr>
          <p:cNvPr id="29" name="Text 27"/>
          <p:cNvSpPr/>
          <p:nvPr/>
        </p:nvSpPr>
        <p:spPr>
          <a:xfrm>
            <a:off x="3132534" y="6481643"/>
            <a:ext cx="3846671" cy="104775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&lt;section&gt;
  &lt;h2&gt;About Us&lt;/h2&gt;
  &lt;p&gt;Our mission statement.&lt;/p&gt;
&lt;/section&gt;
</a:t>
            </a:r>
            <a:endParaRPr lang="en-US" sz="1000" dirty="0"/>
          </a:p>
        </p:txBody>
      </p:sp>
      <p:sp>
        <p:nvSpPr>
          <p:cNvPr id="30" name="Shape 28"/>
          <p:cNvSpPr/>
          <p:nvPr/>
        </p:nvSpPr>
        <p:spPr>
          <a:xfrm>
            <a:off x="7380565" y="4790361"/>
            <a:ext cx="4387810" cy="2983230"/>
          </a:xfrm>
          <a:prstGeom prst="roundRect">
            <a:avLst>
              <a:gd name="adj" fmla="val 658"/>
            </a:avLst>
          </a:prstGeom>
          <a:solidFill>
            <a:srgbClr val="100C35"/>
          </a:solidFill>
          <a:ln w="15240">
            <a:solidFill>
              <a:srgbClr val="48446D"/>
            </a:solidFill>
            <a:prstDash val="solid"/>
          </a:ln>
        </p:spPr>
      </p:sp>
      <p:sp>
        <p:nvSpPr>
          <p:cNvPr id="31" name="Shape 29"/>
          <p:cNvSpPr/>
          <p:nvPr/>
        </p:nvSpPr>
        <p:spPr>
          <a:xfrm>
            <a:off x="7395805" y="4805601"/>
            <a:ext cx="4357330" cy="392668"/>
          </a:xfrm>
          <a:prstGeom prst="roundRect">
            <a:avLst>
              <a:gd name="adj" fmla="val 343"/>
            </a:avLst>
          </a:prstGeom>
          <a:solidFill>
            <a:srgbClr val="2F2B54"/>
          </a:solidFill>
          <a:ln/>
        </p:spPr>
      </p:sp>
      <p:sp>
        <p:nvSpPr>
          <p:cNvPr id="32" name="Text 30"/>
          <p:cNvSpPr/>
          <p:nvPr/>
        </p:nvSpPr>
        <p:spPr>
          <a:xfrm>
            <a:off x="9476303" y="4879181"/>
            <a:ext cx="196334" cy="245388"/>
          </a:xfrm>
          <a:prstGeom prst="rect">
            <a:avLst/>
          </a:prstGeom>
          <a:noFill/>
          <a:ln/>
        </p:spPr>
        <p:txBody>
          <a:bodyPr wrap="none" lIns="0" tIns="0" rIns="0" bIns="0" rtlCol="0" anchor="t"/>
          <a:lstStyle/>
          <a:p>
            <a:pPr marL="0" indent="0" algn="l">
              <a:lnSpc>
                <a:spcPts val="1500"/>
              </a:lnSpc>
              <a:buNone/>
            </a:pPr>
            <a:r>
              <a:rPr lang="en-US" sz="1500" dirty="0">
                <a:solidFill>
                  <a:srgbClr val="D9E1FF"/>
                </a:solidFill>
                <a:latin typeface="Kanit" pitchFamily="34" charset="0"/>
                <a:ea typeface="Kanit" pitchFamily="34" charset="-122"/>
                <a:cs typeface="Kanit" pitchFamily="34" charset="-120"/>
              </a:rPr>
              <a:t>4</a:t>
            </a:r>
            <a:endParaRPr lang="en-US" sz="1500" dirty="0"/>
          </a:p>
        </p:txBody>
      </p:sp>
      <p:sp>
        <p:nvSpPr>
          <p:cNvPr id="33" name="Text 31"/>
          <p:cNvSpPr/>
          <p:nvPr/>
        </p:nvSpPr>
        <p:spPr>
          <a:xfrm>
            <a:off x="7526655" y="5329118"/>
            <a:ext cx="2304217" cy="200144"/>
          </a:xfrm>
          <a:prstGeom prst="rect">
            <a:avLst/>
          </a:prstGeom>
          <a:noFill/>
          <a:ln/>
        </p:spPr>
        <p:txBody>
          <a:bodyPr wrap="none" lIns="0" tIns="0" rIns="0" bIns="0" rtlCol="0" anchor="t"/>
          <a:lstStyle/>
          <a:p>
            <a:pPr marL="0" indent="0" algn="l">
              <a:lnSpc>
                <a:spcPts val="1500"/>
              </a:lnSpc>
              <a:buNone/>
            </a:pPr>
            <a:r>
              <a:rPr lang="en-US" sz="1200" dirty="0">
                <a:solidFill>
                  <a:srgbClr val="D9E1FF"/>
                </a:solidFill>
                <a:highlight>
                  <a:srgbClr val="1D1942"/>
                </a:highlight>
                <a:latin typeface="Consolas" pitchFamily="34" charset="0"/>
                <a:ea typeface="Consolas" pitchFamily="34" charset="-122"/>
                <a:cs typeface="Consolas" pitchFamily="34" charset="-120"/>
              </a:rPr>
              <a:t>&lt;footer&gt;</a:t>
            </a:r>
            <a:r>
              <a:rPr lang="en-US" sz="1200" dirty="0">
                <a:solidFill>
                  <a:srgbClr val="D9E1FF"/>
                </a:solidFill>
                <a:latin typeface="Kanit" pitchFamily="34" charset="0"/>
                <a:ea typeface="Kanit" pitchFamily="34" charset="-122"/>
                <a:cs typeface="Kanit" pitchFamily="34" charset="-120"/>
              </a:rPr>
              <a:t>: Concluding Information</a:t>
            </a:r>
            <a:endParaRPr lang="en-US" sz="1200" dirty="0"/>
          </a:p>
        </p:txBody>
      </p:sp>
      <p:sp>
        <p:nvSpPr>
          <p:cNvPr id="34" name="Text 32"/>
          <p:cNvSpPr/>
          <p:nvPr/>
        </p:nvSpPr>
        <p:spPr>
          <a:xfrm>
            <a:off x="7526655" y="5607725"/>
            <a:ext cx="4095631" cy="62865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Contains concluding content for its nearest ancestor sectioning content or sectioning root element. This often includes copyright information, author details, or related links.</a:t>
            </a:r>
            <a:endParaRPr lang="en-US" sz="1000" dirty="0"/>
          </a:p>
        </p:txBody>
      </p:sp>
      <p:sp>
        <p:nvSpPr>
          <p:cNvPr id="35" name="Shape 33"/>
          <p:cNvSpPr/>
          <p:nvPr/>
        </p:nvSpPr>
        <p:spPr>
          <a:xfrm>
            <a:off x="7526655" y="6383536"/>
            <a:ext cx="4095631" cy="1034415"/>
          </a:xfrm>
          <a:prstGeom prst="roundRect">
            <a:avLst>
              <a:gd name="adj" fmla="val 1898"/>
            </a:avLst>
          </a:prstGeom>
          <a:solidFill>
            <a:srgbClr val="1D1942"/>
          </a:solidFill>
          <a:ln/>
        </p:spPr>
      </p:sp>
      <p:sp>
        <p:nvSpPr>
          <p:cNvPr id="36" name="Shape 34"/>
          <p:cNvSpPr/>
          <p:nvPr/>
        </p:nvSpPr>
        <p:spPr>
          <a:xfrm>
            <a:off x="7520226" y="6383536"/>
            <a:ext cx="4108490" cy="1034415"/>
          </a:xfrm>
          <a:prstGeom prst="roundRect">
            <a:avLst>
              <a:gd name="adj" fmla="val 1898"/>
            </a:avLst>
          </a:prstGeom>
          <a:solidFill>
            <a:srgbClr val="1D1942"/>
          </a:solidFill>
          <a:ln/>
        </p:spPr>
      </p:sp>
      <p:sp>
        <p:nvSpPr>
          <p:cNvPr id="37" name="Text 35"/>
          <p:cNvSpPr/>
          <p:nvPr/>
        </p:nvSpPr>
        <p:spPr>
          <a:xfrm>
            <a:off x="7651075" y="6481643"/>
            <a:ext cx="3846790" cy="838200"/>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highlight>
                  <a:srgbClr val="1D1942"/>
                </a:highlight>
                <a:latin typeface="Consolas Light" pitchFamily="34" charset="0"/>
                <a:ea typeface="Consolas Light" pitchFamily="34" charset="-122"/>
                <a:cs typeface="Consolas Light" pitchFamily="34" charset="-120"/>
              </a:rPr>
              <a:t>&lt;footer&gt;
 &lt;p&gt;© 2023 My Company&lt;/p&gt;
&lt;/footer&gt;&gt;
</a:t>
            </a:r>
            <a:endParaRPr lang="en-US" sz="1000" dirty="0"/>
          </a:p>
        </p:txBody>
      </p:sp>
      <p:pic>
        <p:nvPicPr>
          <p:cNvPr id="39" name="Picture 38">
            <a:extLst>
              <a:ext uri="{FF2B5EF4-FFF2-40B4-BE49-F238E27FC236}">
                <a16:creationId xmlns:a16="http://schemas.microsoft.com/office/drawing/2014/main" id="{D83822F7-738A-460C-963E-9E14BB442756}"/>
              </a:ext>
            </a:extLst>
          </p:cNvPr>
          <p:cNvPicPr>
            <a:picLocks noChangeAspect="1"/>
          </p:cNvPicPr>
          <p:nvPr/>
        </p:nvPicPr>
        <p:blipFill>
          <a:blip r:embed="rId3"/>
          <a:stretch>
            <a:fillRect/>
          </a:stretch>
        </p:blipFill>
        <p:spPr>
          <a:xfrm>
            <a:off x="12754637" y="7773591"/>
            <a:ext cx="1771897" cy="4096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837724" y="877967"/>
            <a:ext cx="1592937" cy="393502"/>
          </a:xfrm>
          <a:prstGeom prst="roundRect">
            <a:avLst>
              <a:gd name="adj" fmla="val 6388"/>
            </a:avLst>
          </a:prstGeom>
          <a:solidFill>
            <a:srgbClr val="4C0107"/>
          </a:solidFill>
          <a:ln/>
        </p:spPr>
      </p:sp>
      <p:sp>
        <p:nvSpPr>
          <p:cNvPr id="3" name="Text 1"/>
          <p:cNvSpPr/>
          <p:nvPr/>
        </p:nvSpPr>
        <p:spPr>
          <a:xfrm>
            <a:off x="963335" y="940713"/>
            <a:ext cx="1341715" cy="268010"/>
          </a:xfrm>
          <a:prstGeom prst="rect">
            <a:avLst/>
          </a:prstGeom>
          <a:noFill/>
          <a:ln/>
        </p:spPr>
        <p:txBody>
          <a:bodyPr wrap="non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STYLING HOOKS</a:t>
            </a:r>
            <a:endParaRPr lang="en-US" sz="1300" dirty="0"/>
          </a:p>
        </p:txBody>
      </p:sp>
      <p:sp>
        <p:nvSpPr>
          <p:cNvPr id="4" name="Text 2"/>
          <p:cNvSpPr/>
          <p:nvPr/>
        </p:nvSpPr>
        <p:spPr>
          <a:xfrm>
            <a:off x="837724" y="1355169"/>
            <a:ext cx="7296626" cy="507921"/>
          </a:xfrm>
          <a:prstGeom prst="rect">
            <a:avLst/>
          </a:prstGeom>
          <a:noFill/>
          <a:ln/>
        </p:spPr>
        <p:txBody>
          <a:bodyPr wrap="none" lIns="0" tIns="0" rIns="0" bIns="0" rtlCol="0" anchor="t"/>
          <a:lstStyle/>
          <a:p>
            <a:pPr marL="0" indent="0" algn="l">
              <a:lnSpc>
                <a:spcPts val="3850"/>
              </a:lnSpc>
              <a:buNone/>
            </a:pPr>
            <a:r>
              <a:rPr lang="en-US" sz="3100" dirty="0">
                <a:solidFill>
                  <a:srgbClr val="D9E1FF"/>
                </a:solidFill>
                <a:highlight>
                  <a:srgbClr val="1D1942"/>
                </a:highlight>
                <a:latin typeface="Consolas" pitchFamily="34" charset="0"/>
                <a:ea typeface="Consolas" pitchFamily="34" charset="-122"/>
                <a:cs typeface="Consolas" pitchFamily="34" charset="-120"/>
              </a:rPr>
              <a:t>class</a:t>
            </a:r>
            <a:r>
              <a:rPr lang="en-US" sz="3100" dirty="0">
                <a:solidFill>
                  <a:srgbClr val="FFFFFF"/>
                </a:solidFill>
                <a:latin typeface="Kanit" pitchFamily="34" charset="0"/>
                <a:ea typeface="Kanit" pitchFamily="34" charset="-122"/>
                <a:cs typeface="Kanit" pitchFamily="34" charset="-120"/>
              </a:rPr>
              <a:t> vs. </a:t>
            </a:r>
            <a:r>
              <a:rPr lang="en-US" sz="3100" dirty="0">
                <a:solidFill>
                  <a:srgbClr val="D9E1FF"/>
                </a:solidFill>
                <a:highlight>
                  <a:srgbClr val="1D1942"/>
                </a:highlight>
                <a:latin typeface="Consolas" pitchFamily="34" charset="0"/>
                <a:ea typeface="Consolas" pitchFamily="34" charset="-122"/>
                <a:cs typeface="Consolas" pitchFamily="34" charset="-120"/>
              </a:rPr>
              <a:t>id</a:t>
            </a:r>
            <a:r>
              <a:rPr lang="en-US" sz="3100" dirty="0">
                <a:solidFill>
                  <a:srgbClr val="FFFFFF"/>
                </a:solidFill>
                <a:latin typeface="Kanit" pitchFamily="34" charset="0"/>
                <a:ea typeface="Kanit" pitchFamily="34" charset="-122"/>
                <a:cs typeface="Kanit" pitchFamily="34" charset="-120"/>
              </a:rPr>
              <a:t>: Selecting Elements for Styling</a:t>
            </a:r>
            <a:endParaRPr lang="en-US" sz="3100" dirty="0"/>
          </a:p>
        </p:txBody>
      </p:sp>
      <p:sp>
        <p:nvSpPr>
          <p:cNvPr id="5" name="Text 3"/>
          <p:cNvSpPr/>
          <p:nvPr/>
        </p:nvSpPr>
        <p:spPr>
          <a:xfrm>
            <a:off x="837724" y="2177177"/>
            <a:ext cx="12954952" cy="700564"/>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highlight>
                  <a:srgbClr val="1D1942"/>
                </a:highlight>
                <a:latin typeface="Consolas" pitchFamily="34" charset="0"/>
                <a:ea typeface="Consolas" pitchFamily="34" charset="-122"/>
                <a:cs typeface="Consolas" pitchFamily="34" charset="-120"/>
              </a:rPr>
              <a:t>class</a:t>
            </a:r>
            <a:r>
              <a:rPr lang="en-US" sz="1600" dirty="0">
                <a:solidFill>
                  <a:srgbClr val="D9E1FF"/>
                </a:solidFill>
                <a:latin typeface="Martel Sans Light" pitchFamily="34" charset="0"/>
                <a:ea typeface="Martel Sans Light" pitchFamily="34" charset="-122"/>
                <a:cs typeface="Martel Sans Light" pitchFamily="34" charset="-120"/>
              </a:rPr>
              <a:t> and </a:t>
            </a:r>
            <a:r>
              <a:rPr lang="en-US" sz="1600" dirty="0">
                <a:solidFill>
                  <a:srgbClr val="D9E1FF"/>
                </a:solidFill>
                <a:highlight>
                  <a:srgbClr val="1D1942"/>
                </a:highlight>
                <a:latin typeface="Consolas" pitchFamily="34" charset="0"/>
                <a:ea typeface="Consolas" pitchFamily="34" charset="-122"/>
                <a:cs typeface="Consolas" pitchFamily="34" charset="-120"/>
              </a:rPr>
              <a:t>id</a:t>
            </a:r>
            <a:r>
              <a:rPr lang="en-US" sz="1600" dirty="0">
                <a:solidFill>
                  <a:srgbClr val="D9E1FF"/>
                </a:solidFill>
                <a:latin typeface="Martel Sans Light" pitchFamily="34" charset="0"/>
                <a:ea typeface="Martel Sans Light" pitchFamily="34" charset="-122"/>
                <a:cs typeface="Martel Sans Light" pitchFamily="34" charset="-120"/>
              </a:rPr>
              <a:t> are attributes used to identify HTML elements, primarily for styling with CSS or manipulating with JavaScript. Understanding their distinct uses is crucial for efficient and maintainable code.</a:t>
            </a:r>
            <a:endParaRPr lang="en-US" sz="1600" dirty="0"/>
          </a:p>
        </p:txBody>
      </p:sp>
      <p:sp>
        <p:nvSpPr>
          <p:cNvPr id="6" name="Text 4"/>
          <p:cNvSpPr/>
          <p:nvPr/>
        </p:nvSpPr>
        <p:spPr>
          <a:xfrm>
            <a:off x="837724" y="3322796"/>
            <a:ext cx="2735104" cy="32325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highlight>
                  <a:srgbClr val="1D1942"/>
                </a:highlight>
                <a:latin typeface="Consolas" pitchFamily="34" charset="0"/>
                <a:ea typeface="Consolas" pitchFamily="34" charset="-122"/>
                <a:cs typeface="Consolas" pitchFamily="34" charset="-120"/>
              </a:rPr>
              <a:t>class</a:t>
            </a:r>
            <a:r>
              <a:rPr lang="en-US" sz="1900" dirty="0">
                <a:solidFill>
                  <a:srgbClr val="FFFFFF"/>
                </a:solidFill>
                <a:latin typeface="Kanit" pitchFamily="34" charset="0"/>
                <a:ea typeface="Kanit" pitchFamily="34" charset="-122"/>
                <a:cs typeface="Kanit" pitchFamily="34" charset="-120"/>
              </a:rPr>
              <a:t>: Reusable Grouping</a:t>
            </a:r>
            <a:endParaRPr lang="en-US" sz="1900" dirty="0"/>
          </a:p>
        </p:txBody>
      </p:sp>
      <p:sp>
        <p:nvSpPr>
          <p:cNvPr id="7" name="Text 5"/>
          <p:cNvSpPr/>
          <p:nvPr/>
        </p:nvSpPr>
        <p:spPr>
          <a:xfrm>
            <a:off x="837724" y="3855482"/>
            <a:ext cx="6221968" cy="1370647"/>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a:t>
            </a:r>
            <a:r>
              <a:rPr lang="en-US" sz="1600" dirty="0">
                <a:solidFill>
                  <a:srgbClr val="D9E1FF"/>
                </a:solidFill>
                <a:highlight>
                  <a:srgbClr val="1D1942"/>
                </a:highlight>
                <a:latin typeface="Consolas" pitchFamily="34" charset="0"/>
                <a:ea typeface="Consolas" pitchFamily="34" charset="-122"/>
                <a:cs typeface="Consolas" pitchFamily="34" charset="-120"/>
              </a:rPr>
              <a:t>class</a:t>
            </a:r>
            <a:r>
              <a:rPr lang="en-US" sz="1600" dirty="0">
                <a:solidFill>
                  <a:srgbClr val="D9E1FF"/>
                </a:solidFill>
                <a:latin typeface="Martel Sans Light" pitchFamily="34" charset="0"/>
                <a:ea typeface="Martel Sans Light" pitchFamily="34" charset="-122"/>
                <a:cs typeface="Martel Sans Light" pitchFamily="34" charset="-120"/>
              </a:rPr>
              <a:t> attribute is used to apply styles to multiple elements. Think of it as a label you can put on many items that share a common characteristic or design. An element can have multiple classes.</a:t>
            </a:r>
            <a:endParaRPr lang="en-US" sz="1600" dirty="0"/>
          </a:p>
        </p:txBody>
      </p:sp>
      <p:sp>
        <p:nvSpPr>
          <p:cNvPr id="8" name="Shape 6"/>
          <p:cNvSpPr/>
          <p:nvPr/>
        </p:nvSpPr>
        <p:spPr>
          <a:xfrm>
            <a:off x="837724" y="5461754"/>
            <a:ext cx="6221968" cy="1319213"/>
          </a:xfrm>
          <a:prstGeom prst="roundRect">
            <a:avLst>
              <a:gd name="adj" fmla="val 2382"/>
            </a:avLst>
          </a:prstGeom>
          <a:solidFill>
            <a:srgbClr val="1D1942"/>
          </a:solidFill>
          <a:ln/>
        </p:spPr>
      </p:sp>
      <p:sp>
        <p:nvSpPr>
          <p:cNvPr id="9" name="Shape 7"/>
          <p:cNvSpPr/>
          <p:nvPr/>
        </p:nvSpPr>
        <p:spPr>
          <a:xfrm>
            <a:off x="827365" y="5461754"/>
            <a:ext cx="6242685" cy="1319213"/>
          </a:xfrm>
          <a:prstGeom prst="roundRect">
            <a:avLst>
              <a:gd name="adj" fmla="val 2382"/>
            </a:avLst>
          </a:prstGeom>
          <a:solidFill>
            <a:srgbClr val="1D1942"/>
          </a:solidFill>
          <a:ln/>
        </p:spPr>
      </p:sp>
      <p:sp>
        <p:nvSpPr>
          <p:cNvPr id="10" name="Text 8"/>
          <p:cNvSpPr/>
          <p:nvPr/>
        </p:nvSpPr>
        <p:spPr>
          <a:xfrm>
            <a:off x="1036796" y="5618798"/>
            <a:ext cx="5823823"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highlight>
                  <a:srgbClr val="1D1942"/>
                </a:highlight>
                <a:latin typeface="Consolas Light" pitchFamily="34" charset="0"/>
                <a:ea typeface="Consolas Light" pitchFamily="34" charset="-122"/>
                <a:cs typeface="Consolas Light" pitchFamily="34" charset="-120"/>
              </a:rPr>
              <a:t>&lt;p class="highlight"&gt;Important text&lt;/p&gt;
&lt;span class="highlight"&gt;More important text&lt;/span&gt;
</a:t>
            </a:r>
            <a:endParaRPr lang="en-US" sz="1600" dirty="0"/>
          </a:p>
        </p:txBody>
      </p:sp>
      <p:sp>
        <p:nvSpPr>
          <p:cNvPr id="11" name="Text 9"/>
          <p:cNvSpPr/>
          <p:nvPr/>
        </p:nvSpPr>
        <p:spPr>
          <a:xfrm>
            <a:off x="7578328" y="3322796"/>
            <a:ext cx="2464118" cy="323255"/>
          </a:xfrm>
          <a:prstGeom prst="rect">
            <a:avLst/>
          </a:prstGeom>
          <a:noFill/>
          <a:ln/>
        </p:spPr>
        <p:txBody>
          <a:bodyPr wrap="none" lIns="0" tIns="0" rIns="0" bIns="0" rtlCol="0" anchor="t"/>
          <a:lstStyle/>
          <a:p>
            <a:pPr marL="0" indent="0" algn="l">
              <a:lnSpc>
                <a:spcPts val="2400"/>
              </a:lnSpc>
              <a:buNone/>
            </a:pPr>
            <a:r>
              <a:rPr lang="en-US" sz="1900" dirty="0">
                <a:solidFill>
                  <a:srgbClr val="D9E1FF"/>
                </a:solidFill>
                <a:highlight>
                  <a:srgbClr val="1D1942"/>
                </a:highlight>
                <a:latin typeface="Consolas" pitchFamily="34" charset="0"/>
                <a:ea typeface="Consolas" pitchFamily="34" charset="-122"/>
                <a:cs typeface="Consolas" pitchFamily="34" charset="-120"/>
              </a:rPr>
              <a:t>id</a:t>
            </a:r>
            <a:r>
              <a:rPr lang="en-US" sz="1900" dirty="0">
                <a:solidFill>
                  <a:srgbClr val="FFFFFF"/>
                </a:solidFill>
                <a:latin typeface="Kanit" pitchFamily="34" charset="0"/>
                <a:ea typeface="Kanit" pitchFamily="34" charset="-122"/>
                <a:cs typeface="Kanit" pitchFamily="34" charset="-120"/>
              </a:rPr>
              <a:t>: Unique Identifier</a:t>
            </a:r>
            <a:endParaRPr lang="en-US" sz="1900" dirty="0"/>
          </a:p>
        </p:txBody>
      </p:sp>
      <p:sp>
        <p:nvSpPr>
          <p:cNvPr id="12" name="Text 10"/>
          <p:cNvSpPr/>
          <p:nvPr/>
        </p:nvSpPr>
        <p:spPr>
          <a:xfrm>
            <a:off x="7578328" y="3855482"/>
            <a:ext cx="6221968" cy="1370647"/>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a:t>
            </a:r>
            <a:r>
              <a:rPr lang="en-US" sz="1600" dirty="0">
                <a:solidFill>
                  <a:srgbClr val="D9E1FF"/>
                </a:solidFill>
                <a:highlight>
                  <a:srgbClr val="1D1942"/>
                </a:highlight>
                <a:latin typeface="Consolas" pitchFamily="34" charset="0"/>
                <a:ea typeface="Consolas" pitchFamily="34" charset="-122"/>
                <a:cs typeface="Consolas" pitchFamily="34" charset="-120"/>
              </a:rPr>
              <a:t>id</a:t>
            </a:r>
            <a:r>
              <a:rPr lang="en-US" sz="1600" dirty="0">
                <a:solidFill>
                  <a:srgbClr val="D9E1FF"/>
                </a:solidFill>
                <a:latin typeface="Martel Sans Light" pitchFamily="34" charset="0"/>
                <a:ea typeface="Martel Sans Light" pitchFamily="34" charset="-122"/>
                <a:cs typeface="Martel Sans Light" pitchFamily="34" charset="-120"/>
              </a:rPr>
              <a:t> attribute specifies a unique identifier for a single HTML element within an entire document. It should only be used once per page, making it ideal for specific styling or linking to a particular section.</a:t>
            </a:r>
            <a:endParaRPr lang="en-US" sz="1600" dirty="0"/>
          </a:p>
        </p:txBody>
      </p:sp>
      <p:sp>
        <p:nvSpPr>
          <p:cNvPr id="13" name="Shape 11"/>
          <p:cNvSpPr/>
          <p:nvPr/>
        </p:nvSpPr>
        <p:spPr>
          <a:xfrm>
            <a:off x="7578328" y="5461754"/>
            <a:ext cx="6221968" cy="1654254"/>
          </a:xfrm>
          <a:prstGeom prst="roundRect">
            <a:avLst>
              <a:gd name="adj" fmla="val 1899"/>
            </a:avLst>
          </a:prstGeom>
          <a:solidFill>
            <a:srgbClr val="1D1942"/>
          </a:solidFill>
          <a:ln/>
        </p:spPr>
      </p:sp>
      <p:sp>
        <p:nvSpPr>
          <p:cNvPr id="14" name="Shape 12"/>
          <p:cNvSpPr/>
          <p:nvPr/>
        </p:nvSpPr>
        <p:spPr>
          <a:xfrm>
            <a:off x="7567970" y="5461754"/>
            <a:ext cx="6242685" cy="1654254"/>
          </a:xfrm>
          <a:prstGeom prst="roundRect">
            <a:avLst>
              <a:gd name="adj" fmla="val 1899"/>
            </a:avLst>
          </a:prstGeom>
          <a:solidFill>
            <a:srgbClr val="1D1942"/>
          </a:solidFill>
          <a:ln/>
        </p:spPr>
      </p:sp>
      <p:sp>
        <p:nvSpPr>
          <p:cNvPr id="15" name="Text 13"/>
          <p:cNvSpPr/>
          <p:nvPr/>
        </p:nvSpPr>
        <p:spPr>
          <a:xfrm>
            <a:off x="7777401" y="5618798"/>
            <a:ext cx="5823823"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highlight>
                  <a:srgbClr val="1D1942"/>
                </a:highlight>
                <a:latin typeface="Consolas Light" pitchFamily="34" charset="0"/>
                <a:ea typeface="Consolas Light" pitchFamily="34" charset="-122"/>
                <a:cs typeface="Consolas Light" pitchFamily="34" charset="-120"/>
              </a:rPr>
              <a:t>&lt;div id="main-content"&gt;
 &lt;h2&gt;Main Section&lt;/h2&gt;
&lt;/div&gt;
</a:t>
            </a:r>
            <a:endParaRPr lang="en-US" sz="1600" dirty="0"/>
          </a:p>
        </p:txBody>
      </p:sp>
      <p:pic>
        <p:nvPicPr>
          <p:cNvPr id="17" name="Picture 16">
            <a:extLst>
              <a:ext uri="{FF2B5EF4-FFF2-40B4-BE49-F238E27FC236}">
                <a16:creationId xmlns:a16="http://schemas.microsoft.com/office/drawing/2014/main" id="{F5ECF45C-4731-4DDE-8866-EF9770878DB0}"/>
              </a:ext>
            </a:extLst>
          </p:cNvPr>
          <p:cNvPicPr>
            <a:picLocks noChangeAspect="1"/>
          </p:cNvPicPr>
          <p:nvPr/>
        </p:nvPicPr>
        <p:blipFill>
          <a:blip r:embed="rId3"/>
          <a:stretch>
            <a:fillRect/>
          </a:stretch>
        </p:blipFill>
        <p:spPr>
          <a:xfrm>
            <a:off x="12782917" y="7796002"/>
            <a:ext cx="1771897" cy="4096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84027" y="679847"/>
            <a:ext cx="1413272" cy="368260"/>
          </a:xfrm>
          <a:prstGeom prst="roundRect">
            <a:avLst>
              <a:gd name="adj" fmla="val 6388"/>
            </a:avLst>
          </a:prstGeom>
          <a:solidFill>
            <a:srgbClr val="4C0107"/>
          </a:solidFill>
          <a:ln/>
        </p:spPr>
      </p:sp>
      <p:sp>
        <p:nvSpPr>
          <p:cNvPr id="3" name="Text 1"/>
          <p:cNvSpPr/>
          <p:nvPr/>
        </p:nvSpPr>
        <p:spPr>
          <a:xfrm>
            <a:off x="901541" y="738545"/>
            <a:ext cx="1178242" cy="250865"/>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RICH CONTENT</a:t>
            </a:r>
            <a:endParaRPr lang="en-US" sz="1200" dirty="0"/>
          </a:p>
        </p:txBody>
      </p:sp>
      <p:sp>
        <p:nvSpPr>
          <p:cNvPr id="4" name="Text 2"/>
          <p:cNvSpPr/>
          <p:nvPr/>
        </p:nvSpPr>
        <p:spPr>
          <a:xfrm>
            <a:off x="784027" y="1126450"/>
            <a:ext cx="8672989" cy="461129"/>
          </a:xfrm>
          <a:prstGeom prst="rect">
            <a:avLst/>
          </a:prstGeom>
          <a:noFill/>
          <a:ln/>
        </p:spPr>
        <p:txBody>
          <a:bodyPr wrap="none" lIns="0" tIns="0" rIns="0" bIns="0" rtlCol="0" anchor="t"/>
          <a:lstStyle/>
          <a:p>
            <a:pPr marL="0" indent="0" algn="l">
              <a:lnSpc>
                <a:spcPts val="3600"/>
              </a:lnSpc>
              <a:buNone/>
            </a:pPr>
            <a:r>
              <a:rPr lang="en-US" sz="2900" dirty="0">
                <a:solidFill>
                  <a:srgbClr val="FFFFFF"/>
                </a:solidFill>
                <a:latin typeface="Kanit" pitchFamily="34" charset="0"/>
                <a:ea typeface="Kanit" pitchFamily="34" charset="-122"/>
                <a:cs typeface="Kanit" pitchFamily="34" charset="-120"/>
              </a:rPr>
              <a:t>Embedding Multimedia: Videos and External Content</a:t>
            </a:r>
            <a:endParaRPr lang="en-US" sz="2900" dirty="0"/>
          </a:p>
        </p:txBody>
      </p:sp>
      <p:sp>
        <p:nvSpPr>
          <p:cNvPr id="5" name="Text 3"/>
          <p:cNvSpPr/>
          <p:nvPr/>
        </p:nvSpPr>
        <p:spPr>
          <a:xfrm>
            <a:off x="784027" y="1881545"/>
            <a:ext cx="13062347" cy="626983"/>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Web pages are no longer just text and images. HTML provides powerful tags to embed rich multimedia directly into your documents, enhancing user engagement and content delivery.</a:t>
            </a:r>
            <a:endParaRPr lang="en-US" sz="1500" dirty="0"/>
          </a:p>
        </p:txBody>
      </p:sp>
      <p:sp>
        <p:nvSpPr>
          <p:cNvPr id="6" name="Shape 4"/>
          <p:cNvSpPr/>
          <p:nvPr/>
        </p:nvSpPr>
        <p:spPr>
          <a:xfrm>
            <a:off x="784027" y="3022997"/>
            <a:ext cx="6433185" cy="4526637"/>
          </a:xfrm>
          <a:prstGeom prst="roundRect">
            <a:avLst>
              <a:gd name="adj" fmla="val 2424"/>
            </a:avLst>
          </a:prstGeom>
          <a:solidFill>
            <a:srgbClr val="100C35"/>
          </a:solidFill>
          <a:ln/>
        </p:spPr>
      </p:sp>
      <p:pic>
        <p:nvPicPr>
          <p:cNvPr id="7" name="Image 0" descr="preencoded.png"/>
          <p:cNvPicPr>
            <a:picLocks noChangeAspect="1"/>
          </p:cNvPicPr>
          <p:nvPr/>
        </p:nvPicPr>
        <p:blipFill>
          <a:blip r:embed="rId3"/>
          <a:stretch>
            <a:fillRect/>
          </a:stretch>
        </p:blipFill>
        <p:spPr>
          <a:xfrm>
            <a:off x="784027" y="3000137"/>
            <a:ext cx="6433185" cy="91440"/>
          </a:xfrm>
          <a:prstGeom prst="rect">
            <a:avLst/>
          </a:prstGeom>
        </p:spPr>
      </p:pic>
      <p:pic>
        <p:nvPicPr>
          <p:cNvPr id="8" name="Image 1" descr="preencoded.png"/>
          <p:cNvPicPr>
            <a:picLocks noChangeAspect="1"/>
          </p:cNvPicPr>
          <p:nvPr/>
        </p:nvPicPr>
        <p:blipFill>
          <a:blip r:embed="rId4"/>
          <a:stretch>
            <a:fillRect/>
          </a:stretch>
        </p:blipFill>
        <p:spPr>
          <a:xfrm>
            <a:off x="3706594" y="2729032"/>
            <a:ext cx="588050" cy="588050"/>
          </a:xfrm>
          <a:prstGeom prst="rect">
            <a:avLst/>
          </a:prstGeom>
        </p:spPr>
      </p:pic>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3045" y="2905482"/>
            <a:ext cx="235148" cy="235148"/>
          </a:xfrm>
          <a:prstGeom prst="rect">
            <a:avLst/>
          </a:prstGeom>
        </p:spPr>
      </p:pic>
      <p:sp>
        <p:nvSpPr>
          <p:cNvPr id="10" name="Text 5"/>
          <p:cNvSpPr/>
          <p:nvPr/>
        </p:nvSpPr>
        <p:spPr>
          <a:xfrm>
            <a:off x="1002863" y="3513058"/>
            <a:ext cx="2306122" cy="295870"/>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The </a:t>
            </a:r>
            <a:r>
              <a:rPr lang="en-US" sz="1800" dirty="0">
                <a:solidFill>
                  <a:srgbClr val="D9E1FF"/>
                </a:solidFill>
                <a:highlight>
                  <a:srgbClr val="1D1942"/>
                </a:highlight>
                <a:latin typeface="Consolas" pitchFamily="34" charset="0"/>
                <a:ea typeface="Consolas" pitchFamily="34" charset="-122"/>
                <a:cs typeface="Consolas" pitchFamily="34" charset="-120"/>
              </a:rPr>
              <a:t>&lt;video&gt;</a:t>
            </a:r>
            <a:r>
              <a:rPr lang="en-US" sz="1800" dirty="0">
                <a:solidFill>
                  <a:srgbClr val="D9E1FF"/>
                </a:solidFill>
                <a:latin typeface="Kanit" pitchFamily="34" charset="0"/>
                <a:ea typeface="Kanit" pitchFamily="34" charset="-122"/>
                <a:cs typeface="Kanit" pitchFamily="34" charset="-120"/>
              </a:rPr>
              <a:t> Tag</a:t>
            </a:r>
            <a:endParaRPr lang="en-US" sz="1800" dirty="0"/>
          </a:p>
        </p:txBody>
      </p:sp>
      <p:sp>
        <p:nvSpPr>
          <p:cNvPr id="11" name="Text 6"/>
          <p:cNvSpPr/>
          <p:nvPr/>
        </p:nvSpPr>
        <p:spPr>
          <a:xfrm>
            <a:off x="1002863" y="3926443"/>
            <a:ext cx="5995511" cy="1322546"/>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The </a:t>
            </a:r>
            <a:r>
              <a:rPr lang="en-US" sz="1500" dirty="0">
                <a:solidFill>
                  <a:srgbClr val="D9E1FF"/>
                </a:solidFill>
                <a:highlight>
                  <a:srgbClr val="1D1942"/>
                </a:highlight>
                <a:latin typeface="Consolas" pitchFamily="34" charset="0"/>
                <a:ea typeface="Consolas" pitchFamily="34" charset="-122"/>
                <a:cs typeface="Consolas" pitchFamily="34" charset="-120"/>
              </a:rPr>
              <a:t>&lt;video&gt;</a:t>
            </a:r>
            <a:r>
              <a:rPr lang="en-US" sz="1500" dirty="0">
                <a:solidFill>
                  <a:srgbClr val="D9E1FF"/>
                </a:solidFill>
                <a:latin typeface="Martel Sans Light" pitchFamily="34" charset="0"/>
                <a:ea typeface="Martel Sans Light" pitchFamily="34" charset="-122"/>
                <a:cs typeface="Martel Sans Light" pitchFamily="34" charset="-120"/>
              </a:rPr>
              <a:t> tag is used to embed video content. You can specify various attributes like </a:t>
            </a:r>
            <a:r>
              <a:rPr lang="en-US" sz="1500" dirty="0">
                <a:solidFill>
                  <a:srgbClr val="D9E1FF"/>
                </a:solidFill>
                <a:highlight>
                  <a:srgbClr val="1D1942"/>
                </a:highlight>
                <a:latin typeface="Consolas" pitchFamily="34" charset="0"/>
                <a:ea typeface="Consolas" pitchFamily="34" charset="-122"/>
                <a:cs typeface="Consolas" pitchFamily="34" charset="-120"/>
              </a:rPr>
              <a:t>src</a:t>
            </a:r>
            <a:r>
              <a:rPr lang="en-US" sz="1500" dirty="0">
                <a:solidFill>
                  <a:srgbClr val="D9E1FF"/>
                </a:solidFill>
                <a:latin typeface="Martel Sans Light" pitchFamily="34" charset="0"/>
                <a:ea typeface="Martel Sans Light" pitchFamily="34" charset="-122"/>
                <a:cs typeface="Martel Sans Light" pitchFamily="34" charset="-120"/>
              </a:rPr>
              <a:t> (source), </a:t>
            </a:r>
            <a:r>
              <a:rPr lang="en-US" sz="1500" dirty="0">
                <a:solidFill>
                  <a:srgbClr val="D9E1FF"/>
                </a:solidFill>
                <a:highlight>
                  <a:srgbClr val="1D1942"/>
                </a:highlight>
                <a:latin typeface="Consolas" pitchFamily="34" charset="0"/>
                <a:ea typeface="Consolas" pitchFamily="34" charset="-122"/>
                <a:cs typeface="Consolas" pitchFamily="34" charset="-120"/>
              </a:rPr>
              <a:t>controls</a:t>
            </a:r>
            <a:r>
              <a:rPr lang="en-US" sz="1500" dirty="0">
                <a:solidFill>
                  <a:srgbClr val="D9E1FF"/>
                </a:solidFill>
                <a:latin typeface="Martel Sans Light" pitchFamily="34" charset="0"/>
                <a:ea typeface="Martel Sans Light" pitchFamily="34" charset="-122"/>
                <a:cs typeface="Martel Sans Light" pitchFamily="34" charset="-120"/>
              </a:rPr>
              <a:t> (playback controls), </a:t>
            </a:r>
            <a:r>
              <a:rPr lang="en-US" sz="1500" dirty="0">
                <a:solidFill>
                  <a:srgbClr val="D9E1FF"/>
                </a:solidFill>
                <a:highlight>
                  <a:srgbClr val="1D1942"/>
                </a:highlight>
                <a:latin typeface="Consolas" pitchFamily="34" charset="0"/>
                <a:ea typeface="Consolas" pitchFamily="34" charset="-122"/>
                <a:cs typeface="Consolas" pitchFamily="34" charset="-120"/>
              </a:rPr>
              <a:t>autoplay</a:t>
            </a:r>
            <a:r>
              <a:rPr lang="en-US" sz="1500" dirty="0">
                <a:solidFill>
                  <a:srgbClr val="D9E1FF"/>
                </a:solidFill>
                <a:latin typeface="Martel Sans Light" pitchFamily="34" charset="0"/>
                <a:ea typeface="Martel Sans Light" pitchFamily="34" charset="-122"/>
                <a:cs typeface="Martel Sans Light" pitchFamily="34" charset="-120"/>
              </a:rPr>
              <a:t>, and </a:t>
            </a:r>
            <a:r>
              <a:rPr lang="en-US" sz="1500" dirty="0">
                <a:solidFill>
                  <a:srgbClr val="D9E1FF"/>
                </a:solidFill>
                <a:highlight>
                  <a:srgbClr val="1D1942"/>
                </a:highlight>
                <a:latin typeface="Consolas" pitchFamily="34" charset="0"/>
                <a:ea typeface="Consolas" pitchFamily="34" charset="-122"/>
                <a:cs typeface="Consolas" pitchFamily="34" charset="-120"/>
              </a:rPr>
              <a:t>loop</a:t>
            </a:r>
            <a:r>
              <a:rPr lang="en-US" sz="1500" dirty="0">
                <a:solidFill>
                  <a:srgbClr val="D9E1FF"/>
                </a:solidFill>
                <a:latin typeface="Martel Sans Light" pitchFamily="34" charset="0"/>
                <a:ea typeface="Martel Sans Light" pitchFamily="34" charset="-122"/>
                <a:cs typeface="Martel Sans Light" pitchFamily="34" charset="-120"/>
              </a:rPr>
              <a:t> to customize its behavior. It supports different video formats.</a:t>
            </a:r>
            <a:endParaRPr lang="en-US" sz="1500" dirty="0"/>
          </a:p>
        </p:txBody>
      </p:sp>
      <p:sp>
        <p:nvSpPr>
          <p:cNvPr id="12" name="Shape 7"/>
          <p:cNvSpPr/>
          <p:nvPr/>
        </p:nvSpPr>
        <p:spPr>
          <a:xfrm>
            <a:off x="1002863" y="5469493"/>
            <a:ext cx="5995511" cy="1861304"/>
          </a:xfrm>
          <a:prstGeom prst="roundRect">
            <a:avLst>
              <a:gd name="adj" fmla="val 1580"/>
            </a:avLst>
          </a:prstGeom>
          <a:solidFill>
            <a:srgbClr val="1D1942"/>
          </a:solidFill>
          <a:ln/>
        </p:spPr>
      </p:sp>
      <p:sp>
        <p:nvSpPr>
          <p:cNvPr id="13" name="Shape 8"/>
          <p:cNvSpPr/>
          <p:nvPr/>
        </p:nvSpPr>
        <p:spPr>
          <a:xfrm>
            <a:off x="993100" y="5469493"/>
            <a:ext cx="6015038" cy="1861304"/>
          </a:xfrm>
          <a:prstGeom prst="roundRect">
            <a:avLst>
              <a:gd name="adj" fmla="val 1580"/>
            </a:avLst>
          </a:prstGeom>
          <a:solidFill>
            <a:srgbClr val="1D1942"/>
          </a:solidFill>
          <a:ln/>
        </p:spPr>
      </p:sp>
      <p:sp>
        <p:nvSpPr>
          <p:cNvPr id="14" name="Text 9"/>
          <p:cNvSpPr/>
          <p:nvPr/>
        </p:nvSpPr>
        <p:spPr>
          <a:xfrm>
            <a:off x="1189077" y="5616416"/>
            <a:ext cx="5623084" cy="1567458"/>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highlight>
                  <a:srgbClr val="1D1942"/>
                </a:highlight>
                <a:latin typeface="Consolas Light" pitchFamily="34" charset="0"/>
                <a:ea typeface="Consolas Light" pitchFamily="34" charset="-122"/>
                <a:cs typeface="Consolas Light" pitchFamily="34" charset="-120"/>
              </a:rPr>
              <a:t>&lt;video controls width="250"&gt;
  &lt;source src="movie.mp4" type="video/mp4"&gt;
  Your browser does not support the video tag.
&lt;/video&gt;
</a:t>
            </a:r>
            <a:endParaRPr lang="en-US" sz="1500" dirty="0"/>
          </a:p>
        </p:txBody>
      </p:sp>
      <p:sp>
        <p:nvSpPr>
          <p:cNvPr id="15" name="Shape 10"/>
          <p:cNvSpPr/>
          <p:nvPr/>
        </p:nvSpPr>
        <p:spPr>
          <a:xfrm>
            <a:off x="7413188" y="3022997"/>
            <a:ext cx="6433185" cy="4526637"/>
          </a:xfrm>
          <a:prstGeom prst="roundRect">
            <a:avLst>
              <a:gd name="adj" fmla="val 2424"/>
            </a:avLst>
          </a:prstGeom>
          <a:solidFill>
            <a:srgbClr val="100C35"/>
          </a:solidFill>
          <a:ln/>
        </p:spPr>
      </p:sp>
      <p:pic>
        <p:nvPicPr>
          <p:cNvPr id="16" name="Image 3" descr="preencoded.png"/>
          <p:cNvPicPr>
            <a:picLocks noChangeAspect="1"/>
          </p:cNvPicPr>
          <p:nvPr/>
        </p:nvPicPr>
        <p:blipFill>
          <a:blip r:embed="rId3"/>
          <a:stretch>
            <a:fillRect/>
          </a:stretch>
        </p:blipFill>
        <p:spPr>
          <a:xfrm>
            <a:off x="7413188" y="3000137"/>
            <a:ext cx="6433185" cy="91440"/>
          </a:xfrm>
          <a:prstGeom prst="rect">
            <a:avLst/>
          </a:prstGeom>
        </p:spPr>
      </p:pic>
      <p:pic>
        <p:nvPicPr>
          <p:cNvPr id="17" name="Image 4" descr="preencoded.png"/>
          <p:cNvPicPr>
            <a:picLocks noChangeAspect="1"/>
          </p:cNvPicPr>
          <p:nvPr/>
        </p:nvPicPr>
        <p:blipFill>
          <a:blip r:embed="rId4"/>
          <a:stretch>
            <a:fillRect/>
          </a:stretch>
        </p:blipFill>
        <p:spPr>
          <a:xfrm>
            <a:off x="10335756" y="2729032"/>
            <a:ext cx="588050" cy="588050"/>
          </a:xfrm>
          <a:prstGeom prst="rect">
            <a:avLst/>
          </a:prstGeom>
        </p:spPr>
      </p:pic>
      <p:pic>
        <p:nvPicPr>
          <p:cNvPr id="18" name="Image 5" descr="preencoded.png"/>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0512207" y="2905482"/>
            <a:ext cx="235148" cy="235148"/>
          </a:xfrm>
          <a:prstGeom prst="rect">
            <a:avLst/>
          </a:prstGeom>
        </p:spPr>
      </p:pic>
      <p:sp>
        <p:nvSpPr>
          <p:cNvPr id="19" name="Text 11"/>
          <p:cNvSpPr/>
          <p:nvPr/>
        </p:nvSpPr>
        <p:spPr>
          <a:xfrm>
            <a:off x="7632025" y="3513058"/>
            <a:ext cx="3109913" cy="295870"/>
          </a:xfrm>
          <a:prstGeom prst="rect">
            <a:avLst/>
          </a:prstGeom>
          <a:noFill/>
          <a:ln/>
        </p:spPr>
        <p:txBody>
          <a:bodyPr wrap="none" lIns="0" tIns="0" rIns="0" bIns="0" rtlCol="0" anchor="t"/>
          <a:lstStyle/>
          <a:p>
            <a:pPr marL="0" indent="0" algn="l">
              <a:lnSpc>
                <a:spcPts val="2250"/>
              </a:lnSpc>
              <a:buNone/>
            </a:pPr>
            <a:r>
              <a:rPr lang="en-US" sz="1800" dirty="0">
                <a:solidFill>
                  <a:srgbClr val="D9E1FF"/>
                </a:solidFill>
                <a:latin typeface="Kanit" pitchFamily="34" charset="0"/>
                <a:ea typeface="Kanit" pitchFamily="34" charset="-122"/>
                <a:cs typeface="Kanit" pitchFamily="34" charset="-120"/>
              </a:rPr>
              <a:t>The </a:t>
            </a:r>
            <a:r>
              <a:rPr lang="en-US" sz="1800" dirty="0">
                <a:solidFill>
                  <a:srgbClr val="D9E1FF"/>
                </a:solidFill>
                <a:highlight>
                  <a:srgbClr val="1D1942"/>
                </a:highlight>
                <a:latin typeface="Consolas" pitchFamily="34" charset="0"/>
                <a:ea typeface="Consolas" pitchFamily="34" charset="-122"/>
                <a:cs typeface="Consolas" pitchFamily="34" charset="-120"/>
              </a:rPr>
              <a:t>&lt;iframe&gt;</a:t>
            </a:r>
            <a:r>
              <a:rPr lang="en-US" sz="1800" dirty="0">
                <a:solidFill>
                  <a:srgbClr val="D9E1FF"/>
                </a:solidFill>
                <a:latin typeface="Kanit" pitchFamily="34" charset="0"/>
                <a:ea typeface="Kanit" pitchFamily="34" charset="-122"/>
                <a:cs typeface="Kanit" pitchFamily="34" charset="-120"/>
              </a:rPr>
              <a:t> Tag for YouTube</a:t>
            </a:r>
            <a:endParaRPr lang="en-US" sz="1800" dirty="0"/>
          </a:p>
        </p:txBody>
      </p:sp>
      <p:sp>
        <p:nvSpPr>
          <p:cNvPr id="20" name="Text 12"/>
          <p:cNvSpPr/>
          <p:nvPr/>
        </p:nvSpPr>
        <p:spPr>
          <a:xfrm>
            <a:off x="7632025" y="3926443"/>
            <a:ext cx="5995511" cy="1276826"/>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The </a:t>
            </a:r>
            <a:r>
              <a:rPr lang="en-US" sz="1500" dirty="0">
                <a:solidFill>
                  <a:srgbClr val="D9E1FF"/>
                </a:solidFill>
                <a:highlight>
                  <a:srgbClr val="1D1942"/>
                </a:highlight>
                <a:latin typeface="Consolas" pitchFamily="34" charset="0"/>
                <a:ea typeface="Consolas" pitchFamily="34" charset="-122"/>
                <a:cs typeface="Consolas" pitchFamily="34" charset="-120"/>
              </a:rPr>
              <a:t>&lt;iframe&gt;</a:t>
            </a:r>
            <a:r>
              <a:rPr lang="en-US" sz="1500" dirty="0">
                <a:solidFill>
                  <a:srgbClr val="D9E1FF"/>
                </a:solidFill>
                <a:latin typeface="Martel Sans Light" pitchFamily="34" charset="0"/>
                <a:ea typeface="Martel Sans Light" pitchFamily="34" charset="-122"/>
                <a:cs typeface="Martel Sans Light" pitchFamily="34" charset="-120"/>
              </a:rPr>
              <a:t> tag is used to embed another HTML document within the current HTML document. It's commonly used to embed content from external sources, like YouTube videos, Google Maps, or other web pages.</a:t>
            </a:r>
            <a:endParaRPr lang="en-US" sz="1500" dirty="0"/>
          </a:p>
        </p:txBody>
      </p:sp>
      <p:sp>
        <p:nvSpPr>
          <p:cNvPr id="21" name="Shape 13"/>
          <p:cNvSpPr/>
          <p:nvPr/>
        </p:nvSpPr>
        <p:spPr>
          <a:xfrm>
            <a:off x="7632025" y="5423773"/>
            <a:ext cx="5995511" cy="1861304"/>
          </a:xfrm>
          <a:prstGeom prst="roundRect">
            <a:avLst>
              <a:gd name="adj" fmla="val 1580"/>
            </a:avLst>
          </a:prstGeom>
          <a:solidFill>
            <a:srgbClr val="1D1942"/>
          </a:solidFill>
          <a:ln/>
        </p:spPr>
      </p:sp>
      <p:sp>
        <p:nvSpPr>
          <p:cNvPr id="22" name="Shape 14"/>
          <p:cNvSpPr/>
          <p:nvPr/>
        </p:nvSpPr>
        <p:spPr>
          <a:xfrm>
            <a:off x="7622262" y="5423773"/>
            <a:ext cx="6015038" cy="1861304"/>
          </a:xfrm>
          <a:prstGeom prst="roundRect">
            <a:avLst>
              <a:gd name="adj" fmla="val 1580"/>
            </a:avLst>
          </a:prstGeom>
          <a:solidFill>
            <a:srgbClr val="1D1942"/>
          </a:solidFill>
          <a:ln/>
        </p:spPr>
      </p:sp>
      <p:sp>
        <p:nvSpPr>
          <p:cNvPr id="23" name="Text 15"/>
          <p:cNvSpPr/>
          <p:nvPr/>
        </p:nvSpPr>
        <p:spPr>
          <a:xfrm>
            <a:off x="7818239" y="5570696"/>
            <a:ext cx="5623084" cy="1567458"/>
          </a:xfrm>
          <a:prstGeom prst="rect">
            <a:avLst/>
          </a:prstGeom>
          <a:noFill/>
          <a:ln/>
        </p:spPr>
        <p:txBody>
          <a:bodyPr wrap="square" lIns="0" tIns="0" rIns="0" bIns="0" rtlCol="0" anchor="t"/>
          <a:lstStyle/>
          <a:p>
            <a:pPr marL="0" indent="0" algn="l">
              <a:lnSpc>
                <a:spcPts val="2450"/>
              </a:lnSpc>
              <a:buNone/>
            </a:pPr>
            <a:r>
              <a:rPr lang="en-US" sz="1500" dirty="0">
                <a:solidFill>
                  <a:srgbClr val="D9E1FF"/>
                </a:solidFill>
                <a:highlight>
                  <a:srgbClr val="1D1942"/>
                </a:highlight>
                <a:latin typeface="Consolas Light" pitchFamily="34" charset="0"/>
                <a:ea typeface="Consolas Light" pitchFamily="34" charset="-122"/>
                <a:cs typeface="Consolas Light" pitchFamily="34" charset="-120"/>
              </a:rPr>
              <a:t>&lt;iframe width="560" height="315"
 src="https://www.youtube.com/embed/dQw4w9WgXcQ"
 title="YouTube video player" frameborder="0"&gt;
&lt;/iframe&gt;
</a:t>
            </a:r>
            <a:endParaRPr lang="en-US" sz="1500" dirty="0"/>
          </a:p>
        </p:txBody>
      </p:sp>
      <p:pic>
        <p:nvPicPr>
          <p:cNvPr id="25" name="Picture 24">
            <a:extLst>
              <a:ext uri="{FF2B5EF4-FFF2-40B4-BE49-F238E27FC236}">
                <a16:creationId xmlns:a16="http://schemas.microsoft.com/office/drawing/2014/main" id="{DC5B2FD4-5A9A-4AB1-A129-B1469B61D3D4}"/>
              </a:ext>
            </a:extLst>
          </p:cNvPr>
          <p:cNvPicPr>
            <a:picLocks noChangeAspect="1"/>
          </p:cNvPicPr>
          <p:nvPr/>
        </p:nvPicPr>
        <p:blipFill>
          <a:blip r:embed="rId8"/>
          <a:stretch>
            <a:fillRect/>
          </a:stretch>
        </p:blipFill>
        <p:spPr>
          <a:xfrm>
            <a:off x="12858503" y="7770138"/>
            <a:ext cx="1771897" cy="4096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2279094" y="536734"/>
            <a:ext cx="1133356" cy="278368"/>
          </a:xfrm>
          <a:prstGeom prst="roundRect">
            <a:avLst>
              <a:gd name="adj" fmla="val 6382"/>
            </a:avLst>
          </a:prstGeom>
          <a:solidFill>
            <a:srgbClr val="4C0107"/>
          </a:solidFill>
          <a:ln/>
        </p:spPr>
      </p:sp>
      <p:sp>
        <p:nvSpPr>
          <p:cNvPr id="3" name="Text 1"/>
          <p:cNvSpPr/>
          <p:nvPr/>
        </p:nvSpPr>
        <p:spPr>
          <a:xfrm>
            <a:off x="2367915" y="581144"/>
            <a:ext cx="955715" cy="189548"/>
          </a:xfrm>
          <a:prstGeom prst="rect">
            <a:avLst/>
          </a:prstGeom>
          <a:noFill/>
          <a:ln/>
        </p:spPr>
        <p:txBody>
          <a:bodyPr wrap="none" lIns="0" tIns="0" rIns="0" bIns="0" rtlCol="0" anchor="t"/>
          <a:lstStyle/>
          <a:p>
            <a:pPr marL="0" indent="0" algn="l">
              <a:lnSpc>
                <a:spcPts val="1450"/>
              </a:lnSpc>
              <a:buNone/>
            </a:pPr>
            <a:r>
              <a:rPr lang="en-US" sz="900" dirty="0">
                <a:solidFill>
                  <a:srgbClr val="D9E1FF"/>
                </a:solidFill>
                <a:latin typeface="Martel Sans Light" pitchFamily="34" charset="0"/>
                <a:ea typeface="Martel Sans Light" pitchFamily="34" charset="-122"/>
                <a:cs typeface="Martel Sans Light" pitchFamily="34" charset="-120"/>
              </a:rPr>
              <a:t>BEST PRACTICES</a:t>
            </a:r>
            <a:endParaRPr lang="en-US" sz="900" dirty="0"/>
          </a:p>
        </p:txBody>
      </p:sp>
      <p:sp>
        <p:nvSpPr>
          <p:cNvPr id="4" name="Text 2"/>
          <p:cNvSpPr/>
          <p:nvPr/>
        </p:nvSpPr>
        <p:spPr>
          <a:xfrm>
            <a:off x="2279094" y="874276"/>
            <a:ext cx="4608433" cy="355997"/>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Kanit" pitchFamily="34" charset="0"/>
                <a:ea typeface="Kanit" pitchFamily="34" charset="-122"/>
                <a:cs typeface="Kanit" pitchFamily="34" charset="-120"/>
              </a:rPr>
              <a:t>Integrating </a:t>
            </a:r>
            <a:r>
              <a:rPr lang="en-US" sz="2150" dirty="0">
                <a:solidFill>
                  <a:srgbClr val="D9E1FF"/>
                </a:solidFill>
                <a:highlight>
                  <a:srgbClr val="1D1942"/>
                </a:highlight>
                <a:latin typeface="Consolas" pitchFamily="34" charset="0"/>
                <a:ea typeface="Consolas" pitchFamily="34" charset="-122"/>
                <a:cs typeface="Consolas" pitchFamily="34" charset="-120"/>
              </a:rPr>
              <a:t>&lt;style&gt;</a:t>
            </a:r>
            <a:r>
              <a:rPr lang="en-US" sz="2150" dirty="0">
                <a:solidFill>
                  <a:srgbClr val="FFFFFF"/>
                </a:solidFill>
                <a:latin typeface="Kanit" pitchFamily="34" charset="0"/>
                <a:ea typeface="Kanit" pitchFamily="34" charset="-122"/>
                <a:cs typeface="Kanit" pitchFamily="34" charset="-120"/>
              </a:rPr>
              <a:t> and </a:t>
            </a:r>
            <a:r>
              <a:rPr lang="en-US" sz="2150" dirty="0">
                <a:solidFill>
                  <a:srgbClr val="D9E1FF"/>
                </a:solidFill>
                <a:highlight>
                  <a:srgbClr val="1D1942"/>
                </a:highlight>
                <a:latin typeface="Consolas" pitchFamily="34" charset="0"/>
                <a:ea typeface="Consolas" pitchFamily="34" charset="-122"/>
                <a:cs typeface="Consolas" pitchFamily="34" charset="-120"/>
              </a:rPr>
              <a:t>&lt;script&gt;</a:t>
            </a:r>
            <a:r>
              <a:rPr lang="en-US" sz="2150" dirty="0">
                <a:solidFill>
                  <a:srgbClr val="FFFFFF"/>
                </a:solidFill>
                <a:latin typeface="Kanit" pitchFamily="34" charset="0"/>
                <a:ea typeface="Kanit" pitchFamily="34" charset="-122"/>
                <a:cs typeface="Kanit" pitchFamily="34" charset="-120"/>
              </a:rPr>
              <a:t> Tags</a:t>
            </a:r>
            <a:endParaRPr lang="en-US" sz="2150" dirty="0"/>
          </a:p>
        </p:txBody>
      </p:sp>
      <p:sp>
        <p:nvSpPr>
          <p:cNvPr id="5" name="Text 3"/>
          <p:cNvSpPr/>
          <p:nvPr/>
        </p:nvSpPr>
        <p:spPr>
          <a:xfrm>
            <a:off x="2279094" y="1452324"/>
            <a:ext cx="10072092" cy="496253"/>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Proper placement of CSS (</a:t>
            </a:r>
            <a:r>
              <a:rPr lang="en-US" sz="1150" dirty="0">
                <a:solidFill>
                  <a:srgbClr val="D9E1FF"/>
                </a:solidFill>
                <a:highlight>
                  <a:srgbClr val="1D1942"/>
                </a:highlight>
                <a:latin typeface="Consolas" pitchFamily="34" charset="0"/>
                <a:ea typeface="Consolas" pitchFamily="34" charset="-122"/>
                <a:cs typeface="Consolas" pitchFamily="34" charset="-120"/>
              </a:rPr>
              <a:t>&lt;style&gt;</a:t>
            </a:r>
            <a:r>
              <a:rPr lang="en-US" sz="1150" dirty="0">
                <a:solidFill>
                  <a:srgbClr val="D9E1FF"/>
                </a:solidFill>
                <a:latin typeface="Martel Sans Light" pitchFamily="34" charset="0"/>
                <a:ea typeface="Martel Sans Light" pitchFamily="34" charset="-122"/>
                <a:cs typeface="Martel Sans Light" pitchFamily="34" charset="-120"/>
              </a:rPr>
              <a:t>) and JavaScript (</a:t>
            </a:r>
            <a:r>
              <a:rPr lang="en-US" sz="1150" dirty="0">
                <a:solidFill>
                  <a:srgbClr val="D9E1FF"/>
                </a:solidFill>
                <a:highlight>
                  <a:srgbClr val="1D1942"/>
                </a:highlight>
                <a:latin typeface="Consolas" pitchFamily="34" charset="0"/>
                <a:ea typeface="Consolas" pitchFamily="34" charset="-122"/>
                <a:cs typeface="Consolas" pitchFamily="34" charset="-120"/>
              </a:rPr>
              <a:t>&lt;script&gt;</a:t>
            </a:r>
            <a:r>
              <a:rPr lang="en-US" sz="1150" dirty="0">
                <a:solidFill>
                  <a:srgbClr val="D9E1FF"/>
                </a:solidFill>
                <a:latin typeface="Martel Sans Light" pitchFamily="34" charset="0"/>
                <a:ea typeface="Martel Sans Light" pitchFamily="34" charset="-122"/>
                <a:cs typeface="Martel Sans Light" pitchFamily="34" charset="-120"/>
              </a:rPr>
              <a:t>) is crucial for optimal page loading performance and maintainability. Incorrect placement can lead to slower rendering or broken functionality.</a:t>
            </a:r>
            <a:endParaRPr lang="en-US" sz="1150" dirty="0"/>
          </a:p>
        </p:txBody>
      </p:sp>
      <p:pic>
        <p:nvPicPr>
          <p:cNvPr id="6" name="Image 0" descr="preencoded.png"/>
          <p:cNvPicPr>
            <a:picLocks noChangeAspect="1"/>
          </p:cNvPicPr>
          <p:nvPr/>
        </p:nvPicPr>
        <p:blipFill>
          <a:blip r:embed="rId3"/>
          <a:stretch>
            <a:fillRect/>
          </a:stretch>
        </p:blipFill>
        <p:spPr>
          <a:xfrm>
            <a:off x="2279094" y="2115026"/>
            <a:ext cx="740212" cy="3143964"/>
          </a:xfrm>
          <a:prstGeom prst="rect">
            <a:avLst/>
          </a:prstGeom>
        </p:spPr>
      </p:pic>
      <p:sp>
        <p:nvSpPr>
          <p:cNvPr id="7" name="Text 4"/>
          <p:cNvSpPr/>
          <p:nvPr/>
        </p:nvSpPr>
        <p:spPr>
          <a:xfrm>
            <a:off x="3167301" y="2263021"/>
            <a:ext cx="2041565" cy="217646"/>
          </a:xfrm>
          <a:prstGeom prst="rect">
            <a:avLst/>
          </a:prstGeom>
          <a:noFill/>
          <a:ln/>
        </p:spPr>
        <p:txBody>
          <a:bodyPr wrap="none" lIns="0" tIns="0" rIns="0" bIns="0" rtlCol="0" anchor="t"/>
          <a:lstStyle/>
          <a:p>
            <a:pPr marL="0" indent="0" algn="l">
              <a:lnSpc>
                <a:spcPts val="1700"/>
              </a:lnSpc>
              <a:buNone/>
            </a:pPr>
            <a:r>
              <a:rPr lang="en-US" sz="1350" dirty="0">
                <a:solidFill>
                  <a:srgbClr val="D9E1FF"/>
                </a:solidFill>
                <a:highlight>
                  <a:srgbClr val="1D1942"/>
                </a:highlight>
                <a:latin typeface="Consolas" pitchFamily="34" charset="0"/>
                <a:ea typeface="Consolas" pitchFamily="34" charset="-122"/>
                <a:cs typeface="Consolas" pitchFamily="34" charset="-120"/>
              </a:rPr>
              <a:t>&lt;style&gt;</a:t>
            </a:r>
            <a:r>
              <a:rPr lang="en-US" sz="1350" dirty="0">
                <a:solidFill>
                  <a:srgbClr val="D9E1FF"/>
                </a:solidFill>
                <a:latin typeface="Kanit" pitchFamily="34" charset="0"/>
                <a:ea typeface="Kanit" pitchFamily="34" charset="-122"/>
                <a:cs typeface="Kanit" pitchFamily="34" charset="-120"/>
              </a:rPr>
              <a:t> Tag: In the </a:t>
            </a:r>
            <a:r>
              <a:rPr lang="en-US" sz="1350" dirty="0">
                <a:solidFill>
                  <a:srgbClr val="D9E1FF"/>
                </a:solidFill>
                <a:highlight>
                  <a:srgbClr val="1D1942"/>
                </a:highlight>
                <a:latin typeface="Consolas" pitchFamily="34" charset="0"/>
                <a:ea typeface="Consolas" pitchFamily="34" charset="-122"/>
                <a:cs typeface="Consolas" pitchFamily="34" charset="-120"/>
              </a:rPr>
              <a:t>&lt;head&gt;</a:t>
            </a:r>
            <a:endParaRPr lang="en-US" sz="1350" dirty="0"/>
          </a:p>
        </p:txBody>
      </p:sp>
      <p:sp>
        <p:nvSpPr>
          <p:cNvPr id="8" name="Text 5"/>
          <p:cNvSpPr/>
          <p:nvPr/>
        </p:nvSpPr>
        <p:spPr>
          <a:xfrm>
            <a:off x="3167301" y="2569488"/>
            <a:ext cx="9183886" cy="496253"/>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Place your CSS rules within a </a:t>
            </a:r>
            <a:r>
              <a:rPr lang="en-US" sz="1150" dirty="0">
                <a:solidFill>
                  <a:srgbClr val="D9E1FF"/>
                </a:solidFill>
                <a:highlight>
                  <a:srgbClr val="1D1942"/>
                </a:highlight>
                <a:latin typeface="Consolas" pitchFamily="34" charset="0"/>
                <a:ea typeface="Consolas" pitchFamily="34" charset="-122"/>
                <a:cs typeface="Consolas" pitchFamily="34" charset="-120"/>
              </a:rPr>
              <a:t>&lt;style&gt;</a:t>
            </a:r>
            <a:r>
              <a:rPr lang="en-US" sz="1150" dirty="0">
                <a:solidFill>
                  <a:srgbClr val="D9E1FF"/>
                </a:solidFill>
                <a:latin typeface="Martel Sans Light" pitchFamily="34" charset="0"/>
                <a:ea typeface="Martel Sans Light" pitchFamily="34" charset="-122"/>
                <a:cs typeface="Martel Sans Light" pitchFamily="34" charset="-120"/>
              </a:rPr>
              <a:t> tag or link external stylesheets in the </a:t>
            </a:r>
            <a:r>
              <a:rPr lang="en-US" sz="1150" dirty="0">
                <a:solidFill>
                  <a:srgbClr val="D9E1FF"/>
                </a:solidFill>
                <a:highlight>
                  <a:srgbClr val="1D1942"/>
                </a:highlight>
                <a:latin typeface="Consolas" pitchFamily="34" charset="0"/>
                <a:ea typeface="Consolas" pitchFamily="34" charset="-122"/>
                <a:cs typeface="Consolas" pitchFamily="34" charset="-120"/>
              </a:rPr>
              <a:t>&lt;head&gt;</a:t>
            </a:r>
            <a:r>
              <a:rPr lang="en-US" sz="1150" dirty="0">
                <a:solidFill>
                  <a:srgbClr val="D9E1FF"/>
                </a:solidFill>
                <a:latin typeface="Martel Sans Light" pitchFamily="34" charset="0"/>
                <a:ea typeface="Martel Sans Light" pitchFamily="34" charset="-122"/>
                <a:cs typeface="Martel Sans Light" pitchFamily="34" charset="-120"/>
              </a:rPr>
              <a:t> section of your HTML document. This ensures that styles are loaded before the page content, preventing a "flash of unstyled content" (FOUC).</a:t>
            </a:r>
            <a:endParaRPr lang="en-US" sz="1150" dirty="0"/>
          </a:p>
        </p:txBody>
      </p:sp>
      <p:sp>
        <p:nvSpPr>
          <p:cNvPr id="9" name="Shape 6"/>
          <p:cNvSpPr/>
          <p:nvPr/>
        </p:nvSpPr>
        <p:spPr>
          <a:xfrm>
            <a:off x="3167301" y="3232190"/>
            <a:ext cx="9183886" cy="1878806"/>
          </a:xfrm>
          <a:prstGeom prst="roundRect">
            <a:avLst>
              <a:gd name="adj" fmla="val 1182"/>
            </a:avLst>
          </a:prstGeom>
          <a:solidFill>
            <a:srgbClr val="1D1942"/>
          </a:solidFill>
          <a:ln/>
        </p:spPr>
      </p:sp>
      <p:sp>
        <p:nvSpPr>
          <p:cNvPr id="10" name="Shape 7"/>
          <p:cNvSpPr/>
          <p:nvPr/>
        </p:nvSpPr>
        <p:spPr>
          <a:xfrm>
            <a:off x="3159919" y="3232190"/>
            <a:ext cx="9198650" cy="1878806"/>
          </a:xfrm>
          <a:prstGeom prst="roundRect">
            <a:avLst>
              <a:gd name="adj" fmla="val 1182"/>
            </a:avLst>
          </a:prstGeom>
          <a:solidFill>
            <a:srgbClr val="1D1942"/>
          </a:solidFill>
          <a:ln/>
        </p:spPr>
      </p:sp>
      <p:sp>
        <p:nvSpPr>
          <p:cNvPr id="11" name="Text 8"/>
          <p:cNvSpPr/>
          <p:nvPr/>
        </p:nvSpPr>
        <p:spPr>
          <a:xfrm>
            <a:off x="3307913" y="3343156"/>
            <a:ext cx="8902660" cy="1656874"/>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highlight>
                  <a:srgbClr val="1D1942"/>
                </a:highlight>
                <a:latin typeface="Consolas Light" pitchFamily="34" charset="0"/>
                <a:ea typeface="Consolas Light" pitchFamily="34" charset="-122"/>
                <a:cs typeface="Consolas Light" pitchFamily="34" charset="-120"/>
              </a:rPr>
              <a:t>&lt;head&gt;
  &lt;title&gt;My Page&lt;/title&gt;
  &lt;style&gt;
    body { background-color: #1B1744; }
  &lt;/style&gt;
&lt;/head&gt;
</a:t>
            </a:r>
            <a:endParaRPr lang="en-US" sz="1150" dirty="0"/>
          </a:p>
        </p:txBody>
      </p:sp>
      <p:pic>
        <p:nvPicPr>
          <p:cNvPr id="12" name="Image 1" descr="preencoded.png"/>
          <p:cNvPicPr>
            <a:picLocks noChangeAspect="1"/>
          </p:cNvPicPr>
          <p:nvPr/>
        </p:nvPicPr>
        <p:blipFill>
          <a:blip r:embed="rId4"/>
          <a:stretch>
            <a:fillRect/>
          </a:stretch>
        </p:blipFill>
        <p:spPr>
          <a:xfrm>
            <a:off x="2279094" y="5258991"/>
            <a:ext cx="740212" cy="2433876"/>
          </a:xfrm>
          <a:prstGeom prst="rect">
            <a:avLst/>
          </a:prstGeom>
        </p:spPr>
      </p:pic>
      <p:sp>
        <p:nvSpPr>
          <p:cNvPr id="13" name="Text 9"/>
          <p:cNvSpPr/>
          <p:nvPr/>
        </p:nvSpPr>
        <p:spPr>
          <a:xfrm>
            <a:off x="3167301" y="5406985"/>
            <a:ext cx="2255758" cy="217646"/>
          </a:xfrm>
          <a:prstGeom prst="rect">
            <a:avLst/>
          </a:prstGeom>
          <a:noFill/>
          <a:ln/>
        </p:spPr>
        <p:txBody>
          <a:bodyPr wrap="none" lIns="0" tIns="0" rIns="0" bIns="0" rtlCol="0" anchor="t"/>
          <a:lstStyle/>
          <a:p>
            <a:pPr marL="0" indent="0" algn="l">
              <a:lnSpc>
                <a:spcPts val="1700"/>
              </a:lnSpc>
              <a:buNone/>
            </a:pPr>
            <a:r>
              <a:rPr lang="en-US" sz="1350" dirty="0">
                <a:solidFill>
                  <a:srgbClr val="D9E1FF"/>
                </a:solidFill>
                <a:highlight>
                  <a:srgbClr val="1D1942"/>
                </a:highlight>
                <a:latin typeface="Consolas" pitchFamily="34" charset="0"/>
                <a:ea typeface="Consolas" pitchFamily="34" charset="-122"/>
                <a:cs typeface="Consolas" pitchFamily="34" charset="-120"/>
              </a:rPr>
              <a:t>&lt;script&gt;</a:t>
            </a:r>
            <a:r>
              <a:rPr lang="en-US" sz="1350" dirty="0">
                <a:solidFill>
                  <a:srgbClr val="D9E1FF"/>
                </a:solidFill>
                <a:latin typeface="Kanit" pitchFamily="34" charset="0"/>
                <a:ea typeface="Kanit" pitchFamily="34" charset="-122"/>
                <a:cs typeface="Kanit" pitchFamily="34" charset="-120"/>
              </a:rPr>
              <a:t> Tag: Before </a:t>
            </a:r>
            <a:r>
              <a:rPr lang="en-US" sz="1350" dirty="0">
                <a:solidFill>
                  <a:srgbClr val="D9E1FF"/>
                </a:solidFill>
                <a:highlight>
                  <a:srgbClr val="1D1942"/>
                </a:highlight>
                <a:latin typeface="Consolas" pitchFamily="34" charset="0"/>
                <a:ea typeface="Consolas" pitchFamily="34" charset="-122"/>
                <a:cs typeface="Consolas" pitchFamily="34" charset="-120"/>
              </a:rPr>
              <a:t>&lt;/body&gt;</a:t>
            </a:r>
            <a:endParaRPr lang="en-US" sz="1350" dirty="0"/>
          </a:p>
        </p:txBody>
      </p:sp>
      <p:sp>
        <p:nvSpPr>
          <p:cNvPr id="14" name="Text 10"/>
          <p:cNvSpPr/>
          <p:nvPr/>
        </p:nvSpPr>
        <p:spPr>
          <a:xfrm>
            <a:off x="3167301" y="5713452"/>
            <a:ext cx="9183886" cy="496253"/>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It's generally recommended to place JavaScript </a:t>
            </a:r>
            <a:r>
              <a:rPr lang="en-US" sz="1150" dirty="0">
                <a:solidFill>
                  <a:srgbClr val="D9E1FF"/>
                </a:solidFill>
                <a:highlight>
                  <a:srgbClr val="1D1942"/>
                </a:highlight>
                <a:latin typeface="Consolas" pitchFamily="34" charset="0"/>
                <a:ea typeface="Consolas" pitchFamily="34" charset="-122"/>
                <a:cs typeface="Consolas" pitchFamily="34" charset="-120"/>
              </a:rPr>
              <a:t>&lt;script&gt;</a:t>
            </a:r>
            <a:r>
              <a:rPr lang="en-US" sz="1150" dirty="0">
                <a:solidFill>
                  <a:srgbClr val="D9E1FF"/>
                </a:solidFill>
                <a:latin typeface="Martel Sans Light" pitchFamily="34" charset="0"/>
                <a:ea typeface="Martel Sans Light" pitchFamily="34" charset="-122"/>
                <a:cs typeface="Martel Sans Light" pitchFamily="34" charset="-120"/>
              </a:rPr>
              <a:t> tags just before the closing </a:t>
            </a:r>
            <a:r>
              <a:rPr lang="en-US" sz="1150" dirty="0">
                <a:solidFill>
                  <a:srgbClr val="D9E1FF"/>
                </a:solidFill>
                <a:highlight>
                  <a:srgbClr val="1D1942"/>
                </a:highlight>
                <a:latin typeface="Consolas" pitchFamily="34" charset="0"/>
                <a:ea typeface="Consolas" pitchFamily="34" charset="-122"/>
                <a:cs typeface="Consolas" pitchFamily="34" charset="-120"/>
              </a:rPr>
              <a:t>&lt;/body&gt;</a:t>
            </a:r>
            <a:r>
              <a:rPr lang="en-US" sz="1150" dirty="0">
                <a:solidFill>
                  <a:srgbClr val="D9E1FF"/>
                </a:solidFill>
                <a:latin typeface="Martel Sans Light" pitchFamily="34" charset="0"/>
                <a:ea typeface="Martel Sans Light" pitchFamily="34" charset="-122"/>
                <a:cs typeface="Martel Sans Light" pitchFamily="34" charset="-120"/>
              </a:rPr>
              <a:t> tag. This allows the HTML content to load and render completely before the scripts execute, preventing blocking issues and improving perceived page load speed.</a:t>
            </a:r>
            <a:endParaRPr lang="en-US" sz="1150" dirty="0"/>
          </a:p>
        </p:txBody>
      </p:sp>
      <p:sp>
        <p:nvSpPr>
          <p:cNvPr id="15" name="Shape 11"/>
          <p:cNvSpPr/>
          <p:nvPr/>
        </p:nvSpPr>
        <p:spPr>
          <a:xfrm>
            <a:off x="3167301" y="6376154"/>
            <a:ext cx="9183886" cy="1168718"/>
          </a:xfrm>
          <a:prstGeom prst="roundRect">
            <a:avLst>
              <a:gd name="adj" fmla="val 1900"/>
            </a:avLst>
          </a:prstGeom>
          <a:solidFill>
            <a:srgbClr val="1D1942"/>
          </a:solidFill>
          <a:ln/>
        </p:spPr>
      </p:sp>
      <p:sp>
        <p:nvSpPr>
          <p:cNvPr id="16" name="Shape 12"/>
          <p:cNvSpPr/>
          <p:nvPr/>
        </p:nvSpPr>
        <p:spPr>
          <a:xfrm>
            <a:off x="3159919" y="6376154"/>
            <a:ext cx="9198650" cy="1168718"/>
          </a:xfrm>
          <a:prstGeom prst="roundRect">
            <a:avLst>
              <a:gd name="adj" fmla="val 1900"/>
            </a:avLst>
          </a:prstGeom>
          <a:solidFill>
            <a:srgbClr val="1D1942"/>
          </a:solidFill>
          <a:ln/>
        </p:spPr>
      </p:sp>
      <p:sp>
        <p:nvSpPr>
          <p:cNvPr id="17" name="Text 13"/>
          <p:cNvSpPr/>
          <p:nvPr/>
        </p:nvSpPr>
        <p:spPr>
          <a:xfrm>
            <a:off x="3307913" y="6487120"/>
            <a:ext cx="8902660" cy="946785"/>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highlight>
                  <a:srgbClr val="1D1942"/>
                </a:highlight>
                <a:latin typeface="Consolas Light" pitchFamily="34" charset="0"/>
                <a:ea typeface="Consolas Light" pitchFamily="34" charset="-122"/>
                <a:cs typeface="Consolas Light" pitchFamily="34" charset="-120"/>
              </a:rPr>
              <a:t> &lt;div id="content"&gt;...&lt;/div&gt;
 &lt;script src="main.js"&gt;&lt;/script&gt;
&lt;/body&gt;
</a:t>
            </a:r>
            <a:endParaRPr lang="en-US" sz="1150" dirty="0"/>
          </a:p>
        </p:txBody>
      </p:sp>
      <p:pic>
        <p:nvPicPr>
          <p:cNvPr id="19" name="Picture 18">
            <a:extLst>
              <a:ext uri="{FF2B5EF4-FFF2-40B4-BE49-F238E27FC236}">
                <a16:creationId xmlns:a16="http://schemas.microsoft.com/office/drawing/2014/main" id="{6B419DC3-753C-4096-B43F-22A98801CDD9}"/>
              </a:ext>
            </a:extLst>
          </p:cNvPr>
          <p:cNvPicPr>
            <a:picLocks noChangeAspect="1"/>
          </p:cNvPicPr>
          <p:nvPr/>
        </p:nvPicPr>
        <p:blipFill>
          <a:blip r:embed="rId5"/>
          <a:stretch>
            <a:fillRect/>
          </a:stretch>
        </p:blipFill>
        <p:spPr>
          <a:xfrm>
            <a:off x="12745209" y="7707007"/>
            <a:ext cx="1771897" cy="409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993583" y="430530"/>
            <a:ext cx="5161598" cy="634841"/>
          </a:xfrm>
          <a:prstGeom prst="rect">
            <a:avLst/>
          </a:prstGeom>
          <a:noFill/>
          <a:ln/>
        </p:spPr>
        <p:txBody>
          <a:bodyPr wrap="none" lIns="0" tIns="0" rIns="0" bIns="0" rtlCol="0" anchor="t"/>
          <a:lstStyle/>
          <a:p>
            <a:pPr marL="0" indent="0" algn="l">
              <a:lnSpc>
                <a:spcPts val="4950"/>
              </a:lnSpc>
              <a:buNone/>
            </a:pPr>
            <a:r>
              <a:rPr lang="en-US" sz="3950">
                <a:solidFill>
                  <a:srgbClr val="FFFFFF"/>
                </a:solidFill>
                <a:latin typeface="Kanit" pitchFamily="34" charset="0"/>
                <a:ea typeface="Kanit" pitchFamily="34" charset="-122"/>
                <a:cs typeface="Kanit" pitchFamily="34" charset="-120"/>
              </a:rPr>
              <a:t>Summary</a:t>
            </a:r>
            <a:endParaRPr lang="en-US" sz="3950" dirty="0"/>
          </a:p>
        </p:txBody>
      </p:sp>
      <p:sp>
        <p:nvSpPr>
          <p:cNvPr id="3" name="Text 1"/>
          <p:cNvSpPr/>
          <p:nvPr/>
        </p:nvSpPr>
        <p:spPr>
          <a:xfrm>
            <a:off x="1993583" y="1378148"/>
            <a:ext cx="10643235" cy="500539"/>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Today, we've explored the fundamental building blocks of web page layout and media integration. You now have a solid understanding of how HTML elements behave, how to structure your content semantically, and how to embed engaging multimedia.</a:t>
            </a:r>
            <a:endParaRPr lang="en-US" sz="1200" dirty="0"/>
          </a:p>
        </p:txBody>
      </p:sp>
      <p:sp>
        <p:nvSpPr>
          <p:cNvPr id="4" name="Shape 2"/>
          <p:cNvSpPr/>
          <p:nvPr/>
        </p:nvSpPr>
        <p:spPr>
          <a:xfrm>
            <a:off x="1993583" y="2054662"/>
            <a:ext cx="625673" cy="938570"/>
          </a:xfrm>
          <a:prstGeom prst="roundRect">
            <a:avLst>
              <a:gd name="adj" fmla="val 360054"/>
            </a:avLst>
          </a:prstGeom>
          <a:solidFill>
            <a:srgbClr val="2F2B5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9083" y="2406610"/>
            <a:ext cx="234553" cy="234553"/>
          </a:xfrm>
          <a:prstGeom prst="rect">
            <a:avLst/>
          </a:prstGeom>
        </p:spPr>
      </p:pic>
      <p:sp>
        <p:nvSpPr>
          <p:cNvPr id="6" name="Text 3"/>
          <p:cNvSpPr/>
          <p:nvPr/>
        </p:nvSpPr>
        <p:spPr>
          <a:xfrm>
            <a:off x="2775585" y="2210991"/>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Master Layout</a:t>
            </a:r>
            <a:endParaRPr lang="en-US" sz="1400" dirty="0"/>
          </a:p>
        </p:txBody>
      </p:sp>
      <p:sp>
        <p:nvSpPr>
          <p:cNvPr id="7" name="Text 4"/>
          <p:cNvSpPr/>
          <p:nvPr/>
        </p:nvSpPr>
        <p:spPr>
          <a:xfrm>
            <a:off x="2775585" y="2534841"/>
            <a:ext cx="9861233" cy="250269"/>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Differentiate between block and inline elements for effective page flow.</a:t>
            </a:r>
            <a:endParaRPr lang="en-US" sz="1200" dirty="0"/>
          </a:p>
        </p:txBody>
      </p:sp>
      <p:sp>
        <p:nvSpPr>
          <p:cNvPr id="8" name="Shape 5"/>
          <p:cNvSpPr/>
          <p:nvPr/>
        </p:nvSpPr>
        <p:spPr>
          <a:xfrm>
            <a:off x="1993583" y="3149560"/>
            <a:ext cx="625673" cy="938570"/>
          </a:xfrm>
          <a:prstGeom prst="roundRect">
            <a:avLst>
              <a:gd name="adj" fmla="val 360054"/>
            </a:avLst>
          </a:prstGeom>
          <a:solidFill>
            <a:srgbClr val="2F2B54"/>
          </a:solidFill>
          <a:ln/>
        </p:spPr>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89083" y="3501509"/>
            <a:ext cx="234553" cy="234553"/>
          </a:xfrm>
          <a:prstGeom prst="rect">
            <a:avLst/>
          </a:prstGeom>
        </p:spPr>
      </p:pic>
      <p:sp>
        <p:nvSpPr>
          <p:cNvPr id="10" name="Text 6"/>
          <p:cNvSpPr/>
          <p:nvPr/>
        </p:nvSpPr>
        <p:spPr>
          <a:xfrm>
            <a:off x="2775585" y="3305889"/>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Containerize Content</a:t>
            </a:r>
            <a:endParaRPr lang="en-US" sz="1400" dirty="0"/>
          </a:p>
        </p:txBody>
      </p:sp>
      <p:sp>
        <p:nvSpPr>
          <p:cNvPr id="11" name="Text 7"/>
          <p:cNvSpPr/>
          <p:nvPr/>
        </p:nvSpPr>
        <p:spPr>
          <a:xfrm>
            <a:off x="2775585" y="3629739"/>
            <a:ext cx="9861233" cy="273129"/>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Utilize </a:t>
            </a:r>
            <a:r>
              <a:rPr lang="en-US" sz="1200" dirty="0">
                <a:solidFill>
                  <a:srgbClr val="D9E1FF"/>
                </a:solidFill>
                <a:highlight>
                  <a:srgbClr val="1D1942"/>
                </a:highlight>
                <a:latin typeface="Consolas" pitchFamily="34" charset="0"/>
                <a:ea typeface="Consolas" pitchFamily="34" charset="-122"/>
                <a:cs typeface="Consolas" pitchFamily="34" charset="-120"/>
              </a:rPr>
              <a:t>&lt;div&gt;</a:t>
            </a:r>
            <a:r>
              <a:rPr lang="en-US" sz="1200" dirty="0">
                <a:solidFill>
                  <a:srgbClr val="D9E1FF"/>
                </a:solidFill>
                <a:latin typeface="Martel Sans Light" pitchFamily="34" charset="0"/>
                <a:ea typeface="Martel Sans Light" pitchFamily="34" charset="-122"/>
                <a:cs typeface="Martel Sans Light" pitchFamily="34" charset="-120"/>
              </a:rPr>
              <a:t> and semantic tags like </a:t>
            </a:r>
            <a:r>
              <a:rPr lang="en-US" sz="1200" dirty="0">
                <a:solidFill>
                  <a:srgbClr val="D9E1FF"/>
                </a:solidFill>
                <a:highlight>
                  <a:srgbClr val="1D1942"/>
                </a:highlight>
                <a:latin typeface="Consolas" pitchFamily="34" charset="0"/>
                <a:ea typeface="Consolas" pitchFamily="34" charset="-122"/>
                <a:cs typeface="Consolas" pitchFamily="34" charset="-120"/>
              </a:rPr>
              <a:t>&lt;header&gt;</a:t>
            </a:r>
            <a:r>
              <a:rPr lang="en-US" sz="1200" dirty="0">
                <a:solidFill>
                  <a:srgbClr val="D9E1FF"/>
                </a:solidFill>
                <a:latin typeface="Martel Sans Light" pitchFamily="34" charset="0"/>
                <a:ea typeface="Martel Sans Light" pitchFamily="34" charset="-122"/>
                <a:cs typeface="Martel Sans Light" pitchFamily="34" charset="-120"/>
              </a:rPr>
              <a:t>, </a:t>
            </a:r>
            <a:r>
              <a:rPr lang="en-US" sz="1200" dirty="0">
                <a:solidFill>
                  <a:srgbClr val="D9E1FF"/>
                </a:solidFill>
                <a:highlight>
                  <a:srgbClr val="1D1942"/>
                </a:highlight>
                <a:latin typeface="Consolas" pitchFamily="34" charset="0"/>
                <a:ea typeface="Consolas" pitchFamily="34" charset="-122"/>
                <a:cs typeface="Consolas" pitchFamily="34" charset="-120"/>
              </a:rPr>
              <a:t>&lt;section&gt;</a:t>
            </a:r>
            <a:r>
              <a:rPr lang="en-US" sz="1200" dirty="0">
                <a:solidFill>
                  <a:srgbClr val="D9E1FF"/>
                </a:solidFill>
                <a:latin typeface="Martel Sans Light" pitchFamily="34" charset="0"/>
                <a:ea typeface="Martel Sans Light" pitchFamily="34" charset="-122"/>
                <a:cs typeface="Martel Sans Light" pitchFamily="34" charset="-120"/>
              </a:rPr>
              <a:t>, and </a:t>
            </a:r>
            <a:r>
              <a:rPr lang="en-US" sz="1200" dirty="0">
                <a:solidFill>
                  <a:srgbClr val="D9E1FF"/>
                </a:solidFill>
                <a:highlight>
                  <a:srgbClr val="1D1942"/>
                </a:highlight>
                <a:latin typeface="Consolas" pitchFamily="34" charset="0"/>
                <a:ea typeface="Consolas" pitchFamily="34" charset="-122"/>
                <a:cs typeface="Consolas" pitchFamily="34" charset="-120"/>
              </a:rPr>
              <a:t>&lt;footer&gt;</a:t>
            </a:r>
            <a:r>
              <a:rPr lang="en-US" sz="1200" dirty="0">
                <a:solidFill>
                  <a:srgbClr val="D9E1FF"/>
                </a:solidFill>
                <a:latin typeface="Martel Sans Light" pitchFamily="34" charset="0"/>
                <a:ea typeface="Martel Sans Light" pitchFamily="34" charset="-122"/>
                <a:cs typeface="Martel Sans Light" pitchFamily="34" charset="-120"/>
              </a:rPr>
              <a:t>.</a:t>
            </a:r>
            <a:endParaRPr lang="en-US" sz="1200" dirty="0"/>
          </a:p>
        </p:txBody>
      </p:sp>
      <p:sp>
        <p:nvSpPr>
          <p:cNvPr id="12" name="Shape 8"/>
          <p:cNvSpPr/>
          <p:nvPr/>
        </p:nvSpPr>
        <p:spPr>
          <a:xfrm>
            <a:off x="1993583" y="4244459"/>
            <a:ext cx="625673" cy="938570"/>
          </a:xfrm>
          <a:prstGeom prst="roundRect">
            <a:avLst>
              <a:gd name="adj" fmla="val 360054"/>
            </a:avLst>
          </a:prstGeom>
          <a:solidFill>
            <a:srgbClr val="2F2B54"/>
          </a:solidFill>
          <a:ln/>
        </p:spPr>
      </p:sp>
      <p:pic>
        <p:nvPicPr>
          <p:cNvPr id="13"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2189083" y="4596408"/>
            <a:ext cx="234553" cy="234553"/>
          </a:xfrm>
          <a:prstGeom prst="rect">
            <a:avLst/>
          </a:prstGeom>
        </p:spPr>
      </p:pic>
      <p:sp>
        <p:nvSpPr>
          <p:cNvPr id="14" name="Text 9"/>
          <p:cNvSpPr/>
          <p:nvPr/>
        </p:nvSpPr>
        <p:spPr>
          <a:xfrm>
            <a:off x="2775585" y="4400788"/>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Identify Elements</a:t>
            </a:r>
            <a:endParaRPr lang="en-US" sz="1400" dirty="0"/>
          </a:p>
        </p:txBody>
      </p:sp>
      <p:sp>
        <p:nvSpPr>
          <p:cNvPr id="15" name="Text 10"/>
          <p:cNvSpPr/>
          <p:nvPr/>
        </p:nvSpPr>
        <p:spPr>
          <a:xfrm>
            <a:off x="2775585" y="4724638"/>
            <a:ext cx="9861233" cy="273129"/>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Strategically use </a:t>
            </a:r>
            <a:r>
              <a:rPr lang="en-US" sz="1200" dirty="0">
                <a:solidFill>
                  <a:srgbClr val="D9E1FF"/>
                </a:solidFill>
                <a:highlight>
                  <a:srgbClr val="1D1942"/>
                </a:highlight>
                <a:latin typeface="Consolas" pitchFamily="34" charset="0"/>
                <a:ea typeface="Consolas" pitchFamily="34" charset="-122"/>
                <a:cs typeface="Consolas" pitchFamily="34" charset="-120"/>
              </a:rPr>
              <a:t>class</a:t>
            </a:r>
            <a:r>
              <a:rPr lang="en-US" sz="1200" dirty="0">
                <a:solidFill>
                  <a:srgbClr val="D9E1FF"/>
                </a:solidFill>
                <a:latin typeface="Martel Sans Light" pitchFamily="34" charset="0"/>
                <a:ea typeface="Martel Sans Light" pitchFamily="34" charset="-122"/>
                <a:cs typeface="Martel Sans Light" pitchFamily="34" charset="-120"/>
              </a:rPr>
              <a:t> for reusable styles and </a:t>
            </a:r>
            <a:r>
              <a:rPr lang="en-US" sz="1200" dirty="0">
                <a:solidFill>
                  <a:srgbClr val="D9E1FF"/>
                </a:solidFill>
                <a:highlight>
                  <a:srgbClr val="1D1942"/>
                </a:highlight>
                <a:latin typeface="Consolas" pitchFamily="34" charset="0"/>
                <a:ea typeface="Consolas" pitchFamily="34" charset="-122"/>
                <a:cs typeface="Consolas" pitchFamily="34" charset="-120"/>
              </a:rPr>
              <a:t>id</a:t>
            </a:r>
            <a:r>
              <a:rPr lang="en-US" sz="1200" dirty="0">
                <a:solidFill>
                  <a:srgbClr val="D9E1FF"/>
                </a:solidFill>
                <a:latin typeface="Martel Sans Light" pitchFamily="34" charset="0"/>
                <a:ea typeface="Martel Sans Light" pitchFamily="34" charset="-122"/>
                <a:cs typeface="Martel Sans Light" pitchFamily="34" charset="-120"/>
              </a:rPr>
              <a:t> for unique elements.</a:t>
            </a:r>
            <a:endParaRPr lang="en-US" sz="1200" dirty="0"/>
          </a:p>
        </p:txBody>
      </p:sp>
      <p:sp>
        <p:nvSpPr>
          <p:cNvPr id="16" name="Shape 11"/>
          <p:cNvSpPr/>
          <p:nvPr/>
        </p:nvSpPr>
        <p:spPr>
          <a:xfrm>
            <a:off x="1993583" y="5339358"/>
            <a:ext cx="625673" cy="938570"/>
          </a:xfrm>
          <a:prstGeom prst="roundRect">
            <a:avLst>
              <a:gd name="adj" fmla="val 360054"/>
            </a:avLst>
          </a:prstGeom>
          <a:solidFill>
            <a:srgbClr val="2F2B54"/>
          </a:solidFill>
          <a:ln/>
        </p:spPr>
      </p:sp>
      <p:pic>
        <p:nvPicPr>
          <p:cNvPr id="17"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2189083" y="5691307"/>
            <a:ext cx="234553" cy="234553"/>
          </a:xfrm>
          <a:prstGeom prst="rect">
            <a:avLst/>
          </a:prstGeom>
        </p:spPr>
      </p:pic>
      <p:sp>
        <p:nvSpPr>
          <p:cNvPr id="18" name="Text 12"/>
          <p:cNvSpPr/>
          <p:nvPr/>
        </p:nvSpPr>
        <p:spPr>
          <a:xfrm>
            <a:off x="2775585" y="5495687"/>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Integrate Media</a:t>
            </a:r>
            <a:endParaRPr lang="en-US" sz="1400" dirty="0"/>
          </a:p>
        </p:txBody>
      </p:sp>
      <p:sp>
        <p:nvSpPr>
          <p:cNvPr id="19" name="Text 13"/>
          <p:cNvSpPr/>
          <p:nvPr/>
        </p:nvSpPr>
        <p:spPr>
          <a:xfrm>
            <a:off x="2775585" y="5819537"/>
            <a:ext cx="9861233" cy="273129"/>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Embed videos with </a:t>
            </a:r>
            <a:r>
              <a:rPr lang="en-US" sz="1200" dirty="0">
                <a:solidFill>
                  <a:srgbClr val="D9E1FF"/>
                </a:solidFill>
                <a:highlight>
                  <a:srgbClr val="1D1942"/>
                </a:highlight>
                <a:latin typeface="Consolas" pitchFamily="34" charset="0"/>
                <a:ea typeface="Consolas" pitchFamily="34" charset="-122"/>
                <a:cs typeface="Consolas" pitchFamily="34" charset="-120"/>
              </a:rPr>
              <a:t>&lt;video&gt;</a:t>
            </a:r>
            <a:r>
              <a:rPr lang="en-US" sz="1200" dirty="0">
                <a:solidFill>
                  <a:srgbClr val="D9E1FF"/>
                </a:solidFill>
                <a:latin typeface="Martel Sans Light" pitchFamily="34" charset="0"/>
                <a:ea typeface="Martel Sans Light" pitchFamily="34" charset="-122"/>
                <a:cs typeface="Martel Sans Light" pitchFamily="34" charset="-120"/>
              </a:rPr>
              <a:t> and external content via </a:t>
            </a:r>
            <a:r>
              <a:rPr lang="en-US" sz="1200" dirty="0">
                <a:solidFill>
                  <a:srgbClr val="D9E1FF"/>
                </a:solidFill>
                <a:highlight>
                  <a:srgbClr val="1D1942"/>
                </a:highlight>
                <a:latin typeface="Consolas" pitchFamily="34" charset="0"/>
                <a:ea typeface="Consolas" pitchFamily="34" charset="-122"/>
                <a:cs typeface="Consolas" pitchFamily="34" charset="-120"/>
              </a:rPr>
              <a:t>&lt;iframe&gt;</a:t>
            </a:r>
            <a:r>
              <a:rPr lang="en-US" sz="1200" dirty="0">
                <a:solidFill>
                  <a:srgbClr val="D9E1FF"/>
                </a:solidFill>
                <a:latin typeface="Martel Sans Light" pitchFamily="34" charset="0"/>
                <a:ea typeface="Martel Sans Light" pitchFamily="34" charset="-122"/>
                <a:cs typeface="Martel Sans Light" pitchFamily="34" charset="-120"/>
              </a:rPr>
              <a:t>.</a:t>
            </a:r>
            <a:endParaRPr lang="en-US" sz="1200" dirty="0"/>
          </a:p>
        </p:txBody>
      </p:sp>
      <p:sp>
        <p:nvSpPr>
          <p:cNvPr id="20" name="Shape 14"/>
          <p:cNvSpPr/>
          <p:nvPr/>
        </p:nvSpPr>
        <p:spPr>
          <a:xfrm>
            <a:off x="1993583" y="6434257"/>
            <a:ext cx="625673" cy="938570"/>
          </a:xfrm>
          <a:prstGeom prst="roundRect">
            <a:avLst>
              <a:gd name="adj" fmla="val 360054"/>
            </a:avLst>
          </a:prstGeom>
          <a:solidFill>
            <a:srgbClr val="2F2B54"/>
          </a:solidFill>
          <a:ln/>
        </p:spPr>
      </p:sp>
      <p:pic>
        <p:nvPicPr>
          <p:cNvPr id="21"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2189083" y="6786205"/>
            <a:ext cx="234553" cy="234553"/>
          </a:xfrm>
          <a:prstGeom prst="rect">
            <a:avLst/>
          </a:prstGeom>
        </p:spPr>
      </p:pic>
      <p:sp>
        <p:nvSpPr>
          <p:cNvPr id="22" name="Text 15"/>
          <p:cNvSpPr/>
          <p:nvPr/>
        </p:nvSpPr>
        <p:spPr>
          <a:xfrm>
            <a:off x="2775585" y="6590586"/>
            <a:ext cx="2126337" cy="230029"/>
          </a:xfrm>
          <a:prstGeom prst="rect">
            <a:avLst/>
          </a:prstGeom>
          <a:noFill/>
          <a:ln/>
        </p:spPr>
        <p:txBody>
          <a:bodyPr wrap="none" lIns="0" tIns="0" rIns="0" bIns="0" rtlCol="0" anchor="t"/>
          <a:lstStyle/>
          <a:p>
            <a:pPr marL="0" indent="0" algn="l">
              <a:lnSpc>
                <a:spcPts val="1800"/>
              </a:lnSpc>
              <a:buNone/>
            </a:pPr>
            <a:r>
              <a:rPr lang="en-US" sz="1400" dirty="0">
                <a:solidFill>
                  <a:srgbClr val="D9E1FF"/>
                </a:solidFill>
                <a:latin typeface="Kanit" pitchFamily="34" charset="0"/>
                <a:ea typeface="Kanit" pitchFamily="34" charset="-122"/>
                <a:cs typeface="Kanit" pitchFamily="34" charset="-120"/>
              </a:rPr>
              <a:t>Optimize Code Placement</a:t>
            </a:r>
            <a:endParaRPr lang="en-US" sz="1400" dirty="0"/>
          </a:p>
        </p:txBody>
      </p:sp>
      <p:sp>
        <p:nvSpPr>
          <p:cNvPr id="23" name="Text 16"/>
          <p:cNvSpPr/>
          <p:nvPr/>
        </p:nvSpPr>
        <p:spPr>
          <a:xfrm>
            <a:off x="2775585" y="6914436"/>
            <a:ext cx="9861233" cy="273129"/>
          </a:xfrm>
          <a:prstGeom prst="rect">
            <a:avLst/>
          </a:prstGeom>
          <a:noFill/>
          <a:ln/>
        </p:spPr>
        <p:txBody>
          <a:bodyPr wrap="none" lIns="0" tIns="0" rIns="0" bIns="0" rtlCol="0" anchor="t"/>
          <a:lstStyle/>
          <a:p>
            <a:pPr marL="0" indent="0" algn="l">
              <a:lnSpc>
                <a:spcPts val="1950"/>
              </a:lnSpc>
              <a:buNone/>
            </a:pPr>
            <a:r>
              <a:rPr lang="en-US" sz="1100" dirty="0">
                <a:solidFill>
                  <a:srgbClr val="D9E1FF"/>
                </a:solidFill>
                <a:latin typeface="Martel Sans Light" pitchFamily="34" charset="0"/>
                <a:ea typeface="Martel Sans Light" pitchFamily="34" charset="-122"/>
                <a:cs typeface="Martel Sans Light" pitchFamily="34" charset="-120"/>
              </a:rPr>
              <a:t>Place </a:t>
            </a:r>
            <a:r>
              <a:rPr lang="en-US" sz="1100" dirty="0">
                <a:solidFill>
                  <a:srgbClr val="D9E1FF"/>
                </a:solidFill>
                <a:highlight>
                  <a:srgbClr val="1D1942"/>
                </a:highlight>
                <a:latin typeface="Consolas" pitchFamily="34" charset="0"/>
                <a:ea typeface="Consolas" pitchFamily="34" charset="-122"/>
                <a:cs typeface="Consolas" pitchFamily="34" charset="-120"/>
              </a:rPr>
              <a:t>&lt;style&gt;</a:t>
            </a:r>
            <a:r>
              <a:rPr lang="en-US" sz="1100" dirty="0">
                <a:solidFill>
                  <a:srgbClr val="D9E1FF"/>
                </a:solidFill>
                <a:latin typeface="Martel Sans Light" pitchFamily="34" charset="0"/>
                <a:ea typeface="Martel Sans Light" pitchFamily="34" charset="-122"/>
                <a:cs typeface="Martel Sans Light" pitchFamily="34" charset="-120"/>
              </a:rPr>
              <a:t> in </a:t>
            </a:r>
            <a:r>
              <a:rPr lang="en-US" sz="1100" dirty="0">
                <a:solidFill>
                  <a:srgbClr val="D9E1FF"/>
                </a:solidFill>
                <a:highlight>
                  <a:srgbClr val="1D1942"/>
                </a:highlight>
                <a:latin typeface="Consolas" pitchFamily="34" charset="0"/>
                <a:ea typeface="Consolas" pitchFamily="34" charset="-122"/>
                <a:cs typeface="Consolas" pitchFamily="34" charset="-120"/>
              </a:rPr>
              <a:t>&lt;head&gt;</a:t>
            </a:r>
            <a:r>
              <a:rPr lang="en-US" sz="1100" dirty="0">
                <a:solidFill>
                  <a:srgbClr val="D9E1FF"/>
                </a:solidFill>
                <a:latin typeface="Martel Sans Light" pitchFamily="34" charset="0"/>
                <a:ea typeface="Martel Sans Light" pitchFamily="34" charset="-122"/>
                <a:cs typeface="Martel Sans Light" pitchFamily="34" charset="-120"/>
              </a:rPr>
              <a:t> and </a:t>
            </a:r>
            <a:r>
              <a:rPr lang="en-US" sz="1100" dirty="0">
                <a:solidFill>
                  <a:srgbClr val="D9E1FF"/>
                </a:solidFill>
                <a:highlight>
                  <a:srgbClr val="1D1942"/>
                </a:highlight>
                <a:latin typeface="Consolas" pitchFamily="34" charset="0"/>
                <a:ea typeface="Consolas" pitchFamily="34" charset="-122"/>
                <a:cs typeface="Consolas" pitchFamily="34" charset="-120"/>
              </a:rPr>
              <a:t>&lt;script&gt;</a:t>
            </a:r>
            <a:r>
              <a:rPr lang="en-US" sz="1100" dirty="0">
                <a:solidFill>
                  <a:srgbClr val="D9E1FF"/>
                </a:solidFill>
                <a:latin typeface="Martel Sans Light" pitchFamily="34" charset="0"/>
                <a:ea typeface="Martel Sans Light" pitchFamily="34" charset="-122"/>
                <a:cs typeface="Martel Sans Light" pitchFamily="34" charset="-120"/>
              </a:rPr>
              <a:t> before </a:t>
            </a:r>
            <a:r>
              <a:rPr lang="en-US" sz="1100" dirty="0">
                <a:solidFill>
                  <a:srgbClr val="D9E1FF"/>
                </a:solidFill>
                <a:highlight>
                  <a:srgbClr val="1D1942"/>
                </a:highlight>
                <a:latin typeface="Consolas" pitchFamily="34" charset="0"/>
                <a:ea typeface="Consolas" pitchFamily="34" charset="-122"/>
                <a:cs typeface="Consolas" pitchFamily="34" charset="-120"/>
              </a:rPr>
              <a:t>&lt;/body&gt;</a:t>
            </a:r>
            <a:r>
              <a:rPr lang="en-US" sz="1100" dirty="0">
                <a:solidFill>
                  <a:srgbClr val="D9E1FF"/>
                </a:solidFill>
                <a:latin typeface="Martel Sans Light" pitchFamily="34" charset="0"/>
                <a:ea typeface="Martel Sans Light" pitchFamily="34" charset="-122"/>
                <a:cs typeface="Martel Sans Light" pitchFamily="34" charset="-120"/>
              </a:rPr>
              <a:t>.</a:t>
            </a:r>
            <a:endParaRPr lang="en-US" sz="1100" dirty="0"/>
          </a:p>
        </p:txBody>
      </p:sp>
      <p:sp>
        <p:nvSpPr>
          <p:cNvPr id="24" name="Text 17"/>
          <p:cNvSpPr/>
          <p:nvPr/>
        </p:nvSpPr>
        <p:spPr>
          <a:xfrm>
            <a:off x="1993583" y="7548801"/>
            <a:ext cx="10643235" cy="250269"/>
          </a:xfrm>
          <a:prstGeom prst="rect">
            <a:avLst/>
          </a:prstGeom>
          <a:noFill/>
          <a:ln/>
        </p:spPr>
        <p:txBody>
          <a:bodyPr wrap="non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Keep practicing the coding challenge, and we'll delve into more advanced topics in our next session!</a:t>
            </a:r>
            <a:endParaRPr lang="en-US" sz="1200" dirty="0"/>
          </a:p>
        </p:txBody>
      </p:sp>
      <p:pic>
        <p:nvPicPr>
          <p:cNvPr id="26" name="Picture 25">
            <a:extLst>
              <a:ext uri="{FF2B5EF4-FFF2-40B4-BE49-F238E27FC236}">
                <a16:creationId xmlns:a16="http://schemas.microsoft.com/office/drawing/2014/main" id="{C1CB3DDC-DCDB-420E-AD14-E6953023D3CD}"/>
              </a:ext>
            </a:extLst>
          </p:cNvPr>
          <p:cNvPicPr>
            <a:picLocks noChangeAspect="1"/>
          </p:cNvPicPr>
          <p:nvPr/>
        </p:nvPicPr>
        <p:blipFill>
          <a:blip r:embed="rId9"/>
          <a:stretch>
            <a:fillRect/>
          </a:stretch>
        </p:blipFill>
        <p:spPr>
          <a:xfrm>
            <a:off x="12858503" y="7786540"/>
            <a:ext cx="1771897" cy="4096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1203</Words>
  <Application>Microsoft Office PowerPoint</Application>
  <PresentationFormat>Custom</PresentationFormat>
  <Paragraphs>75</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Consolas Light</vt:lpstr>
      <vt:lpstr>Kanit</vt:lpstr>
      <vt:lpstr>Arial</vt:lpstr>
      <vt:lpstr>Martel Sans Light</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Tahsin Shaikat</cp:lastModifiedBy>
  <cp:revision>6</cp:revision>
  <cp:lastPrinted>2026-01-23T14:24:55Z</cp:lastPrinted>
  <dcterms:created xsi:type="dcterms:W3CDTF">2026-01-23T14:21:39Z</dcterms:created>
  <dcterms:modified xsi:type="dcterms:W3CDTF">2026-01-23T14:34:34Z</dcterms:modified>
</cp:coreProperties>
</file>